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4"/>
  </p:sldMasterIdLst>
  <p:notesMasterIdLst>
    <p:notesMasterId r:id="rId18"/>
  </p:notesMasterIdLst>
  <p:handoutMasterIdLst>
    <p:handoutMasterId r:id="rId19"/>
  </p:handoutMasterIdLst>
  <p:sldIdLst>
    <p:sldId id="260" r:id="rId5"/>
    <p:sldId id="261" r:id="rId6"/>
    <p:sldId id="262" r:id="rId7"/>
    <p:sldId id="263" r:id="rId8"/>
    <p:sldId id="264" r:id="rId9"/>
    <p:sldId id="265" r:id="rId10"/>
    <p:sldId id="271" r:id="rId11"/>
    <p:sldId id="272" r:id="rId12"/>
    <p:sldId id="257" r:id="rId13"/>
    <p:sldId id="267" r:id="rId14"/>
    <p:sldId id="258" r:id="rId15"/>
    <p:sldId id="269" r:id="rId16"/>
    <p:sldId id="270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DA291C"/>
    <a:srgbClr val="959CA0"/>
    <a:srgbClr val="FE8A12"/>
    <a:srgbClr val="F4C65A"/>
    <a:srgbClr val="FFE2C4"/>
    <a:srgbClr val="FEC488"/>
    <a:srgbClr val="7FD1EF"/>
    <a:srgbClr val="A1D794"/>
    <a:srgbClr val="72C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725" autoAdjust="0"/>
  </p:normalViewPr>
  <p:slideViewPr>
    <p:cSldViewPr snapToGrid="0">
      <p:cViewPr varScale="1">
        <p:scale>
          <a:sx n="85" d="100"/>
          <a:sy n="85" d="100"/>
        </p:scale>
        <p:origin x="595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4984" y="70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ff, Phil" userId="b7d5fd34-5b99-43c6-ad02-d83ef6d54950" providerId="ADAL" clId="{AF5AF8D7-3643-4D53-8826-680CE520AA83}"/>
    <pc:docChg chg="modSld">
      <pc:chgData name="Cuff, Phil" userId="b7d5fd34-5b99-43c6-ad02-d83ef6d54950" providerId="ADAL" clId="{AF5AF8D7-3643-4D53-8826-680CE520AA83}" dt="2024-03-27T16:11:24.533" v="16" actId="20577"/>
      <pc:docMkLst>
        <pc:docMk/>
      </pc:docMkLst>
      <pc:sldChg chg="modSp mod">
        <pc:chgData name="Cuff, Phil" userId="b7d5fd34-5b99-43c6-ad02-d83ef6d54950" providerId="ADAL" clId="{AF5AF8D7-3643-4D53-8826-680CE520AA83}" dt="2024-03-27T16:11:24.533" v="16" actId="20577"/>
        <pc:sldMkLst>
          <pc:docMk/>
          <pc:sldMk cId="2251318766" sldId="267"/>
        </pc:sldMkLst>
        <pc:spChg chg="mod">
          <ac:chgData name="Cuff, Phil" userId="b7d5fd34-5b99-43c6-ad02-d83ef6d54950" providerId="ADAL" clId="{AF5AF8D7-3643-4D53-8826-680CE520AA83}" dt="2024-03-27T16:11:24.533" v="16" actId="20577"/>
          <ac:spMkLst>
            <pc:docMk/>
            <pc:sldMk cId="2251318766" sldId="267"/>
            <ac:spMk id="4" creationId="{46EC3EE2-D01F-4EFB-9BF3-D661732221C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3/27/2024</a:t>
            </a:fld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3/27/2024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Optimise the email’s preview text</a:t>
            </a:r>
          </a:p>
          <a:p>
            <a:r>
              <a:rPr lang="en-GB" dirty="0"/>
              <a:t>Keep the main message and call to action above the fold</a:t>
            </a:r>
          </a:p>
          <a:p>
            <a:r>
              <a:rPr lang="en-GB" dirty="0"/>
              <a:t>A/B test different subject lines and calls to action</a:t>
            </a:r>
          </a:p>
          <a:p>
            <a:r>
              <a:rPr lang="en-GB" dirty="0"/>
              <a:t>Write compelling (but concise) subject lines</a:t>
            </a:r>
          </a:p>
          <a:p>
            <a:r>
              <a:rPr lang="en-GB" dirty="0"/>
              <a:t>Keep the body of the email simple and aim to grab your readers attention quickly. Avoid being too copy heavy where possible.</a:t>
            </a:r>
          </a:p>
          <a:p>
            <a:r>
              <a:rPr lang="en-GB" dirty="0"/>
              <a:t>Consider when to schedule a campaign for – avoid Friday afternoons. Some research has shown that Tuesday mornings are one of the best times of the week with Thursday second and Wednesday third.</a:t>
            </a:r>
          </a:p>
          <a:p>
            <a:r>
              <a:rPr lang="en-GB" dirty="0"/>
              <a:t>Personalise your emails – this goes beyond including a personalised salutation and can be as complex as dynamic content geared towards different segments</a:t>
            </a:r>
          </a:p>
          <a:p>
            <a:r>
              <a:rPr lang="en-GB" dirty="0"/>
              <a:t>Avoid mailing mass audiences and aim to be more targeted – we often see better results for smaller more targeted audiences (sub 5000) rather than those mailed to over 10000</a:t>
            </a:r>
          </a:p>
          <a:p>
            <a:r>
              <a:rPr lang="en-GB" dirty="0"/>
              <a:t>Avoid using hyperlinks and direct URLS in running text as tapping on these can be challenging on smaller screens – replace with CTAs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E296-9532-40C3-9174-581AD2B7748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14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It’s not just about the subject line - audience selection/targeting is also important and will impact your open rates</a:t>
            </a:r>
          </a:p>
          <a:p>
            <a:r>
              <a:rPr lang="en-GB"/>
              <a:t>Use different subject lines for any type of re-sends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E296-9532-40C3-9174-581AD2B7748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36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E296-9532-40C3-9174-581AD2B7748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927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E296-9532-40C3-9174-581AD2B7748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2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E296-9532-40C3-9174-581AD2B7748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698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5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B76970-59B0-02CE-F0CF-5DF2129D58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rgbClr val="140B42"/>
              </a:gs>
              <a:gs pos="80000">
                <a:srgbClr val="005587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486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486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</a:t>
            </a:r>
            <a:br>
              <a:rPr lang="en-US" dirty="0"/>
            </a:br>
            <a:r>
              <a:rPr lang="en-US" dirty="0"/>
              <a:t>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486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16200000">
            <a:off x="10172703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16200000">
            <a:off x="10741443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16200000">
            <a:off x="7833691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C8515-986E-A47F-4BDA-CED96BF08D65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16200000">
            <a:off x="9058253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dirty="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25B28D-E9A6-1255-B443-7613304201B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38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4175059"/>
            <a:ext cx="624575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45751" cy="208483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4575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6E9086A-E529-2788-B0E4-EFA79D0E2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1F4E818-2A83-7489-FE1B-DC8FFF233719}"/>
              </a:ext>
            </a:extLst>
          </p:cNvPr>
          <p:cNvSpPr/>
          <p:nvPr userDrawn="1"/>
        </p:nvSpPr>
        <p:spPr>
          <a:xfrm rot="900000">
            <a:off x="7116823" y="-191976"/>
            <a:ext cx="1244450" cy="1815506"/>
          </a:xfrm>
          <a:custGeom>
            <a:avLst/>
            <a:gdLst>
              <a:gd name="connsiteX0" fmla="*/ 0 w 1244450"/>
              <a:gd name="connsiteY0" fmla="*/ 333449 h 1815506"/>
              <a:gd name="connsiteX1" fmla="*/ 1244450 w 1244450"/>
              <a:gd name="connsiteY1" fmla="*/ 0 h 1815506"/>
              <a:gd name="connsiteX2" fmla="*/ 1244450 w 1244450"/>
              <a:gd name="connsiteY2" fmla="*/ 1193281 h 1815506"/>
              <a:gd name="connsiteX3" fmla="*/ 622225 w 1244450"/>
              <a:gd name="connsiteY3" fmla="*/ 1815506 h 1815506"/>
              <a:gd name="connsiteX4" fmla="*/ 0 w 1244450"/>
              <a:gd name="connsiteY4" fmla="*/ 1193281 h 181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450" h="1815506">
                <a:moveTo>
                  <a:pt x="0" y="333449"/>
                </a:moveTo>
                <a:lnTo>
                  <a:pt x="1244450" y="0"/>
                </a:lnTo>
                <a:lnTo>
                  <a:pt x="1244450" y="1193281"/>
                </a:lnTo>
                <a:cubicBezTo>
                  <a:pt x="1244450" y="1536926"/>
                  <a:pt x="965870" y="1815506"/>
                  <a:pt x="622225" y="1815506"/>
                </a:cubicBezTo>
                <a:cubicBezTo>
                  <a:pt x="278580" y="1815506"/>
                  <a:pt x="0" y="1536926"/>
                  <a:pt x="0" y="1193281"/>
                </a:cubicBezTo>
                <a:close/>
              </a:path>
            </a:pathLst>
          </a:custGeom>
          <a:gradFill>
            <a:gsLst>
              <a:gs pos="20000">
                <a:srgbClr val="140B42"/>
              </a:gs>
              <a:gs pos="80000">
                <a:schemeClr val="accent2"/>
              </a:gs>
            </a:gsLst>
            <a:lin ang="5400000" scaled="1"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13A8D0-50D2-BE07-C33B-5280FE4232B0}"/>
              </a:ext>
            </a:extLst>
          </p:cNvPr>
          <p:cNvSpPr/>
          <p:nvPr userDrawn="1"/>
        </p:nvSpPr>
        <p:spPr>
          <a:xfrm rot="900000">
            <a:off x="11384415" y="4422162"/>
            <a:ext cx="1089824" cy="2621535"/>
          </a:xfrm>
          <a:custGeom>
            <a:avLst/>
            <a:gdLst>
              <a:gd name="connsiteX0" fmla="*/ 465632 w 1089824"/>
              <a:gd name="connsiteY0" fmla="*/ 0 h 2621535"/>
              <a:gd name="connsiteX1" fmla="*/ 1089824 w 1089824"/>
              <a:gd name="connsiteY1" fmla="*/ 2329517 h 2621535"/>
              <a:gd name="connsiteX2" fmla="*/ 0 w 1089824"/>
              <a:gd name="connsiteY2" fmla="*/ 2621535 h 2621535"/>
              <a:gd name="connsiteX3" fmla="*/ 0 w 1089824"/>
              <a:gd name="connsiteY3" fmla="*/ 596865 h 2621535"/>
              <a:gd name="connsiteX4" fmla="*/ 377494 w 1089824"/>
              <a:gd name="connsiteY4" fmla="*/ 27359 h 26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24" h="2621535">
                <a:moveTo>
                  <a:pt x="465632" y="0"/>
                </a:moveTo>
                <a:lnTo>
                  <a:pt x="1089824" y="2329517"/>
                </a:lnTo>
                <a:lnTo>
                  <a:pt x="0" y="2621535"/>
                </a:lnTo>
                <a:lnTo>
                  <a:pt x="0" y="596865"/>
                </a:lnTo>
                <a:cubicBezTo>
                  <a:pt x="0" y="340849"/>
                  <a:pt x="155656" y="121189"/>
                  <a:pt x="377494" y="27359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2"/>
              </a:gs>
              <a:gs pos="8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CA7F2F6-48FC-1B44-89F9-84682C0ED811}"/>
              </a:ext>
            </a:extLst>
          </p:cNvPr>
          <p:cNvSpPr/>
          <p:nvPr userDrawn="1"/>
        </p:nvSpPr>
        <p:spPr>
          <a:xfrm rot="900000">
            <a:off x="7841778" y="-500135"/>
            <a:ext cx="3914186" cy="7999940"/>
          </a:xfrm>
          <a:custGeom>
            <a:avLst/>
            <a:gdLst>
              <a:gd name="connsiteX0" fmla="*/ 3362855 w 3914186"/>
              <a:gd name="connsiteY0" fmla="*/ 0 h 7999940"/>
              <a:gd name="connsiteX1" fmla="*/ 3914186 w 3914186"/>
              <a:gd name="connsiteY1" fmla="*/ 2057597 h 7999940"/>
              <a:gd name="connsiteX2" fmla="*/ 3914185 w 3914186"/>
              <a:gd name="connsiteY2" fmla="*/ 6952194 h 7999940"/>
              <a:gd name="connsiteX3" fmla="*/ 3947 w 3914186"/>
              <a:gd name="connsiteY3" fmla="*/ 7999940 h 7999940"/>
              <a:gd name="connsiteX4" fmla="*/ 0 w 3914186"/>
              <a:gd name="connsiteY4" fmla="*/ 7921778 h 7999940"/>
              <a:gd name="connsiteX5" fmla="*/ 1 w 3914186"/>
              <a:gd name="connsiteY5" fmla="*/ 901074 h 799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4186" h="7999940">
                <a:moveTo>
                  <a:pt x="3362855" y="0"/>
                </a:moveTo>
                <a:lnTo>
                  <a:pt x="3914186" y="2057597"/>
                </a:lnTo>
                <a:lnTo>
                  <a:pt x="3914185" y="6952194"/>
                </a:lnTo>
                <a:lnTo>
                  <a:pt x="3947" y="7999940"/>
                </a:lnTo>
                <a:lnTo>
                  <a:pt x="0" y="7921778"/>
                </a:lnTo>
                <a:lnTo>
                  <a:pt x="1" y="901074"/>
                </a:lnTo>
                <a:close/>
              </a:path>
            </a:pathLst>
          </a:custGeom>
          <a:solidFill>
            <a:schemeClr val="accent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950733-D386-D461-6995-42A6097FF11E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22440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5400000" flipH="1">
            <a:off x="1141342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5400000" flipH="1">
            <a:off x="572602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5400000" flipH="1">
            <a:off x="766970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5400000" flipH="1">
            <a:off x="2255792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442453"/>
              <a:gd name="connsiteX1" fmla="*/ 0 w 877958"/>
              <a:gd name="connsiteY1" fmla="*/ 438979 h 5442453"/>
              <a:gd name="connsiteX2" fmla="*/ 438979 w 877958"/>
              <a:gd name="connsiteY2" fmla="*/ 0 h 5442453"/>
              <a:gd name="connsiteX3" fmla="*/ 438979 w 877958"/>
              <a:gd name="connsiteY3" fmla="*/ 0 h 5442453"/>
              <a:gd name="connsiteX4" fmla="*/ 877958 w 877958"/>
              <a:gd name="connsiteY4" fmla="*/ 438979 h 5442453"/>
              <a:gd name="connsiteX5" fmla="*/ 877958 w 877958"/>
              <a:gd name="connsiteY5" fmla="*/ 5389536 h 5442453"/>
              <a:gd name="connsiteX6" fmla="*/ 877958 w 877958"/>
              <a:gd name="connsiteY6" fmla="*/ 5389536 h 5442453"/>
              <a:gd name="connsiteX7" fmla="*/ 14816 w 877958"/>
              <a:gd name="connsiteY7" fmla="*/ 5442453 h 5442453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dirty="0" err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9C315F-6F0F-88CF-06F8-56C10BD0C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046CC9-1517-70B1-8165-DF336CD8DB1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5617028" y="2465262"/>
            <a:ext cx="5889171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878454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7C944E-D498-D622-98F6-EFDA46864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2001994"/>
            <a:ext cx="5588846" cy="328269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2C3E46-9D61-E508-04E3-6A06DDAA0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6C46D3E-AC6D-3103-8DBD-956D74F4C909}"/>
              </a:ext>
            </a:extLst>
          </p:cNvPr>
          <p:cNvSpPr/>
          <p:nvPr userDrawn="1"/>
        </p:nvSpPr>
        <p:spPr>
          <a:xfrm rot="900000">
            <a:off x="8442677" y="-448970"/>
            <a:ext cx="3111997" cy="7865277"/>
          </a:xfrm>
          <a:custGeom>
            <a:avLst/>
            <a:gdLst>
              <a:gd name="connsiteX0" fmla="*/ 0 w 3111997"/>
              <a:gd name="connsiteY0" fmla="*/ 743009 h 7865277"/>
              <a:gd name="connsiteX1" fmla="*/ 2772948 w 3111997"/>
              <a:gd name="connsiteY1" fmla="*/ 0 h 7865277"/>
              <a:gd name="connsiteX2" fmla="*/ 3111997 w 3111997"/>
              <a:gd name="connsiteY2" fmla="*/ 1265346 h 7865277"/>
              <a:gd name="connsiteX3" fmla="*/ 3111997 w 3111997"/>
              <a:gd name="connsiteY3" fmla="*/ 7031420 h 7865277"/>
              <a:gd name="connsiteX4" fmla="*/ 0 w 3111997"/>
              <a:gd name="connsiteY4" fmla="*/ 7865277 h 78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997" h="7865277">
                <a:moveTo>
                  <a:pt x="0" y="743009"/>
                </a:moveTo>
                <a:lnTo>
                  <a:pt x="2772948" y="0"/>
                </a:lnTo>
                <a:lnTo>
                  <a:pt x="3111997" y="1265346"/>
                </a:lnTo>
                <a:lnTo>
                  <a:pt x="3111997" y="7031420"/>
                </a:lnTo>
                <a:lnTo>
                  <a:pt x="0" y="7865277"/>
                </a:lnTo>
                <a:close/>
              </a:path>
            </a:pathLst>
          </a:custGeom>
          <a:gradFill flip="none" rotWithShape="1">
            <a:gsLst>
              <a:gs pos="80000">
                <a:srgbClr val="005587"/>
              </a:gs>
              <a:gs pos="2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91B8118-8001-4841-19F8-D496141A50A0}"/>
              </a:ext>
            </a:extLst>
          </p:cNvPr>
          <p:cNvSpPr/>
          <p:nvPr userDrawn="1"/>
        </p:nvSpPr>
        <p:spPr>
          <a:xfrm rot="900000">
            <a:off x="7857953" y="-251045"/>
            <a:ext cx="1122250" cy="6279582"/>
          </a:xfrm>
          <a:custGeom>
            <a:avLst/>
            <a:gdLst>
              <a:gd name="connsiteX0" fmla="*/ 0 w 1122250"/>
              <a:gd name="connsiteY0" fmla="*/ 299494 h 6279582"/>
              <a:gd name="connsiteX1" fmla="*/ 1117728 w 1122250"/>
              <a:gd name="connsiteY1" fmla="*/ 0 h 6279582"/>
              <a:gd name="connsiteX2" fmla="*/ 1122250 w 1122250"/>
              <a:gd name="connsiteY2" fmla="*/ 44868 h 6279582"/>
              <a:gd name="connsiteX3" fmla="*/ 1122250 w 1122250"/>
              <a:gd name="connsiteY3" fmla="*/ 5718457 h 6279582"/>
              <a:gd name="connsiteX4" fmla="*/ 561125 w 1122250"/>
              <a:gd name="connsiteY4" fmla="*/ 6279582 h 6279582"/>
              <a:gd name="connsiteX5" fmla="*/ 0 w 1122250"/>
              <a:gd name="connsiteY5" fmla="*/ 5718457 h 627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2250" h="6279582">
                <a:moveTo>
                  <a:pt x="0" y="299494"/>
                </a:moveTo>
                <a:lnTo>
                  <a:pt x="1117728" y="0"/>
                </a:lnTo>
                <a:lnTo>
                  <a:pt x="1122250" y="44868"/>
                </a:lnTo>
                <a:lnTo>
                  <a:pt x="1122250" y="5718457"/>
                </a:lnTo>
                <a:cubicBezTo>
                  <a:pt x="1122250" y="6028358"/>
                  <a:pt x="871026" y="6279582"/>
                  <a:pt x="561125" y="6279582"/>
                </a:cubicBezTo>
                <a:cubicBezTo>
                  <a:pt x="251224" y="6279582"/>
                  <a:pt x="0" y="6028358"/>
                  <a:pt x="0" y="5718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D0BEB81-5C21-E6CB-2945-4D85A1CF4B39}"/>
              </a:ext>
            </a:extLst>
          </p:cNvPr>
          <p:cNvSpPr/>
          <p:nvPr userDrawn="1"/>
        </p:nvSpPr>
        <p:spPr>
          <a:xfrm rot="900000">
            <a:off x="10684011" y="4443897"/>
            <a:ext cx="1122250" cy="2625649"/>
          </a:xfrm>
          <a:custGeom>
            <a:avLst/>
            <a:gdLst>
              <a:gd name="connsiteX0" fmla="*/ 448039 w 1122250"/>
              <a:gd name="connsiteY0" fmla="*/ 11400 h 2625649"/>
              <a:gd name="connsiteX1" fmla="*/ 561125 w 1122250"/>
              <a:gd name="connsiteY1" fmla="*/ 1 h 2625649"/>
              <a:gd name="connsiteX2" fmla="*/ 1122250 w 1122250"/>
              <a:gd name="connsiteY2" fmla="*/ 561125 h 2625649"/>
              <a:gd name="connsiteX3" fmla="*/ 1122250 w 1122250"/>
              <a:gd name="connsiteY3" fmla="*/ 2324943 h 2625649"/>
              <a:gd name="connsiteX4" fmla="*/ 0 w 1122250"/>
              <a:gd name="connsiteY4" fmla="*/ 2625649 h 2625649"/>
              <a:gd name="connsiteX5" fmla="*/ 0 w 1122250"/>
              <a:gd name="connsiteY5" fmla="*/ 561125 h 2625649"/>
              <a:gd name="connsiteX6" fmla="*/ 448039 w 1122250"/>
              <a:gd name="connsiteY6" fmla="*/ 11400 h 262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250" h="2625649">
                <a:moveTo>
                  <a:pt x="448039" y="11400"/>
                </a:moveTo>
                <a:cubicBezTo>
                  <a:pt x="484566" y="3926"/>
                  <a:pt x="522387" y="0"/>
                  <a:pt x="561125" y="1"/>
                </a:cubicBezTo>
                <a:cubicBezTo>
                  <a:pt x="871026" y="0"/>
                  <a:pt x="1122250" y="251225"/>
                  <a:pt x="1122250" y="561125"/>
                </a:cubicBezTo>
                <a:lnTo>
                  <a:pt x="1122250" y="2324943"/>
                </a:lnTo>
                <a:lnTo>
                  <a:pt x="0" y="2625649"/>
                </a:lnTo>
                <a:lnTo>
                  <a:pt x="0" y="561125"/>
                </a:lnTo>
                <a:cubicBezTo>
                  <a:pt x="0" y="289962"/>
                  <a:pt x="192344" y="63723"/>
                  <a:pt x="448039" y="114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44165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EDBA70-406E-67AC-EA19-AFC94EEB8D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0FF161-95B3-687F-236E-89576B37039B}"/>
              </a:ext>
            </a:extLst>
          </p:cNvPr>
          <p:cNvSpPr/>
          <p:nvPr userDrawn="1"/>
        </p:nvSpPr>
        <p:spPr>
          <a:xfrm rot="18896850">
            <a:off x="8810675" y="809749"/>
            <a:ext cx="2572502" cy="6381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B89BCA-B6DC-9CFA-1B14-60CBF7F68A9A}"/>
              </a:ext>
            </a:extLst>
          </p:cNvPr>
          <p:cNvSpPr/>
          <p:nvPr userDrawn="1"/>
        </p:nvSpPr>
        <p:spPr>
          <a:xfrm rot="18896850">
            <a:off x="9955161" y="3750354"/>
            <a:ext cx="2884755" cy="638140"/>
          </a:xfrm>
          <a:custGeom>
            <a:avLst/>
            <a:gdLst>
              <a:gd name="connsiteX0" fmla="*/ 3674317 w 3674317"/>
              <a:gd name="connsiteY0" fmla="*/ 0 h 812800"/>
              <a:gd name="connsiteX1" fmla="*/ 2860027 w 3674317"/>
              <a:gd name="connsiteY1" fmla="*/ 812800 h 812800"/>
              <a:gd name="connsiteX2" fmla="*/ 406400 w 3674317"/>
              <a:gd name="connsiteY2" fmla="*/ 812800 h 812800"/>
              <a:gd name="connsiteX3" fmla="*/ 0 w 3674317"/>
              <a:gd name="connsiteY3" fmla="*/ 406400 h 812800"/>
              <a:gd name="connsiteX4" fmla="*/ 406400 w 3674317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317" h="812800">
                <a:moveTo>
                  <a:pt x="3674317" y="0"/>
                </a:moveTo>
                <a:lnTo>
                  <a:pt x="2860027" y="812800"/>
                </a:lnTo>
                <a:lnTo>
                  <a:pt x="406400" y="812800"/>
                </a:lnTo>
                <a:cubicBezTo>
                  <a:pt x="181951" y="812800"/>
                  <a:pt x="0" y="630849"/>
                  <a:pt x="0" y="406400"/>
                </a:cubicBezTo>
                <a:cubicBezTo>
                  <a:pt x="0" y="181951"/>
                  <a:pt x="181951" y="0"/>
                  <a:pt x="4064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014C0-8BB5-5793-9DBD-D422EF624E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711200"/>
            <a:ext cx="7285515" cy="45766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81AB1C-94E0-88DE-B7FB-AF548E53C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20C9601-4C00-1F60-ACBA-FDEED78A2031}"/>
              </a:ext>
            </a:extLst>
          </p:cNvPr>
          <p:cNvSpPr>
            <a:spLocks/>
          </p:cNvSpPr>
          <p:nvPr userDrawn="1"/>
        </p:nvSpPr>
        <p:spPr bwMode="auto">
          <a:xfrm>
            <a:off x="11012739" y="-38910"/>
            <a:ext cx="1224656" cy="1829007"/>
          </a:xfrm>
          <a:custGeom>
            <a:avLst/>
            <a:gdLst>
              <a:gd name="connsiteX0" fmla="*/ 153315 w 1224656"/>
              <a:gd name="connsiteY0" fmla="*/ 0 h 1829007"/>
              <a:gd name="connsiteX1" fmla="*/ 1224656 w 1224656"/>
              <a:gd name="connsiteY1" fmla="*/ 0 h 1829007"/>
              <a:gd name="connsiteX2" fmla="*/ 1224656 w 1224656"/>
              <a:gd name="connsiteY2" fmla="*/ 1829007 h 1829007"/>
              <a:gd name="connsiteX3" fmla="*/ 1154215 w 1224656"/>
              <a:gd name="connsiteY3" fmla="*/ 1758565 h 1829007"/>
              <a:gd name="connsiteX4" fmla="*/ 159544 w 1224656"/>
              <a:gd name="connsiteY4" fmla="*/ 763895 h 1829007"/>
              <a:gd name="connsiteX5" fmla="*/ 89744 w 1224656"/>
              <a:gd name="connsiteY5" fmla="*/ 77872 h 1829007"/>
              <a:gd name="connsiteX0" fmla="*/ 1224656 w 1316096"/>
              <a:gd name="connsiteY0" fmla="*/ 0 h 1829007"/>
              <a:gd name="connsiteX1" fmla="*/ 1224656 w 1316096"/>
              <a:gd name="connsiteY1" fmla="*/ 1829007 h 1829007"/>
              <a:gd name="connsiteX2" fmla="*/ 1154215 w 1316096"/>
              <a:gd name="connsiteY2" fmla="*/ 1758565 h 1829007"/>
              <a:gd name="connsiteX3" fmla="*/ 159544 w 1316096"/>
              <a:gd name="connsiteY3" fmla="*/ 763895 h 1829007"/>
              <a:gd name="connsiteX4" fmla="*/ 89744 w 1316096"/>
              <a:gd name="connsiteY4" fmla="*/ 77872 h 1829007"/>
              <a:gd name="connsiteX5" fmla="*/ 153315 w 1316096"/>
              <a:gd name="connsiteY5" fmla="*/ 0 h 1829007"/>
              <a:gd name="connsiteX6" fmla="*/ 1316096 w 1316096"/>
              <a:gd name="connsiteY6" fmla="*/ 91440 h 1829007"/>
              <a:gd name="connsiteX0" fmla="*/ 1224656 w 1224656"/>
              <a:gd name="connsiteY0" fmla="*/ 0 h 1829007"/>
              <a:gd name="connsiteX1" fmla="*/ 1224656 w 1224656"/>
              <a:gd name="connsiteY1" fmla="*/ 1829007 h 1829007"/>
              <a:gd name="connsiteX2" fmla="*/ 1154215 w 1224656"/>
              <a:gd name="connsiteY2" fmla="*/ 1758565 h 1829007"/>
              <a:gd name="connsiteX3" fmla="*/ 159544 w 1224656"/>
              <a:gd name="connsiteY3" fmla="*/ 763895 h 1829007"/>
              <a:gd name="connsiteX4" fmla="*/ 89744 w 1224656"/>
              <a:gd name="connsiteY4" fmla="*/ 77872 h 1829007"/>
              <a:gd name="connsiteX5" fmla="*/ 153315 w 1224656"/>
              <a:gd name="connsiteY5" fmla="*/ 0 h 1829007"/>
              <a:gd name="connsiteX0" fmla="*/ 1224656 w 1224656"/>
              <a:gd name="connsiteY0" fmla="*/ 1829007 h 1829007"/>
              <a:gd name="connsiteX1" fmla="*/ 1154215 w 1224656"/>
              <a:gd name="connsiteY1" fmla="*/ 1758565 h 1829007"/>
              <a:gd name="connsiteX2" fmla="*/ 159544 w 1224656"/>
              <a:gd name="connsiteY2" fmla="*/ 763895 h 1829007"/>
              <a:gd name="connsiteX3" fmla="*/ 89744 w 1224656"/>
              <a:gd name="connsiteY3" fmla="*/ 77872 h 1829007"/>
              <a:gd name="connsiteX4" fmla="*/ 153315 w 1224656"/>
              <a:gd name="connsiteY4" fmla="*/ 0 h 18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656" h="1829007">
                <a:moveTo>
                  <a:pt x="1224656" y="1829007"/>
                </a:moveTo>
                <a:lnTo>
                  <a:pt x="1154215" y="1758565"/>
                </a:lnTo>
                <a:lnTo>
                  <a:pt x="159544" y="763895"/>
                </a:lnTo>
                <a:cubicBezTo>
                  <a:pt x="-26590" y="577761"/>
                  <a:pt x="-49857" y="289530"/>
                  <a:pt x="89744" y="77872"/>
                </a:cubicBezTo>
                <a:lnTo>
                  <a:pt x="153315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0699829-9421-BC32-D008-18D3C6101425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141640" y="1040337"/>
            <a:ext cx="3187991" cy="3194255"/>
          </a:xfrm>
          <a:custGeom>
            <a:avLst/>
            <a:gdLst>
              <a:gd name="connsiteX0" fmla="*/ 159586 w 3187991"/>
              <a:gd name="connsiteY0" fmla="*/ 159586 h 3194255"/>
              <a:gd name="connsiteX1" fmla="*/ 544860 w 3187991"/>
              <a:gd name="connsiteY1" fmla="*/ 0 h 3194255"/>
              <a:gd name="connsiteX2" fmla="*/ 2056479 w 3187991"/>
              <a:gd name="connsiteY2" fmla="*/ 0 h 3194255"/>
              <a:gd name="connsiteX3" fmla="*/ 3187991 w 3187991"/>
              <a:gd name="connsiteY3" fmla="*/ 1131513 h 3194255"/>
              <a:gd name="connsiteX4" fmla="*/ 3187991 w 3187991"/>
              <a:gd name="connsiteY4" fmla="*/ 2649395 h 3194255"/>
              <a:gd name="connsiteX5" fmla="*/ 2643131 w 3187991"/>
              <a:gd name="connsiteY5" fmla="*/ 3194255 h 3194255"/>
              <a:gd name="connsiteX6" fmla="*/ 544860 w 3187991"/>
              <a:gd name="connsiteY6" fmla="*/ 3194255 h 3194255"/>
              <a:gd name="connsiteX7" fmla="*/ 0 w 3187991"/>
              <a:gd name="connsiteY7" fmla="*/ 2649395 h 3194255"/>
              <a:gd name="connsiteX8" fmla="*/ 0 w 3187991"/>
              <a:gd name="connsiteY8" fmla="*/ 544860 h 3194255"/>
              <a:gd name="connsiteX9" fmla="*/ 159586 w 3187991"/>
              <a:gd name="connsiteY9" fmla="*/ 159586 h 319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7991" h="3194255">
                <a:moveTo>
                  <a:pt x="159586" y="159586"/>
                </a:moveTo>
                <a:cubicBezTo>
                  <a:pt x="258186" y="60985"/>
                  <a:pt x="394401" y="0"/>
                  <a:pt x="544860" y="0"/>
                </a:cubicBezTo>
                <a:lnTo>
                  <a:pt x="2056479" y="0"/>
                </a:lnTo>
                <a:lnTo>
                  <a:pt x="3187991" y="1131513"/>
                </a:lnTo>
                <a:lnTo>
                  <a:pt x="3187991" y="2649395"/>
                </a:lnTo>
                <a:cubicBezTo>
                  <a:pt x="3187991" y="2950313"/>
                  <a:pt x="2944049" y="3194255"/>
                  <a:pt x="2643131" y="3194255"/>
                </a:cubicBezTo>
                <a:lnTo>
                  <a:pt x="544860" y="3194255"/>
                </a:lnTo>
                <a:cubicBezTo>
                  <a:pt x="243942" y="3194255"/>
                  <a:pt x="0" y="2950313"/>
                  <a:pt x="0" y="2649395"/>
                </a:cubicBezTo>
                <a:lnTo>
                  <a:pt x="0" y="544860"/>
                </a:lnTo>
                <a:cubicBezTo>
                  <a:pt x="0" y="394401"/>
                  <a:pt x="60985" y="258186"/>
                  <a:pt x="159586" y="1595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>
            <a:spLocks/>
          </p:cNvSpPr>
          <p:nvPr userDrawn="1"/>
        </p:nvSpPr>
        <p:spPr>
          <a:xfrm rot="2700000">
            <a:off x="8997003" y="-456334"/>
            <a:ext cx="1658711" cy="544391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8CB6CB-17D6-9423-37F8-6EFC4880AEC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1741713"/>
            <a:ext cx="5071843" cy="337457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A16036-B78E-0275-6CA7-911DE4060426}"/>
              </a:ext>
            </a:extLst>
          </p:cNvPr>
          <p:cNvSpPr>
            <a:spLocks/>
          </p:cNvSpPr>
          <p:nvPr userDrawn="1"/>
        </p:nvSpPr>
        <p:spPr>
          <a:xfrm rot="2700000">
            <a:off x="9736981" y="3459243"/>
            <a:ext cx="1658711" cy="3580309"/>
          </a:xfrm>
          <a:prstGeom prst="roundRect">
            <a:avLst>
              <a:gd name="adj" fmla="val 50000"/>
            </a:avLst>
          </a:pr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BB13D00-4BF1-FD01-6A9F-B1CBB0812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AE586FF-C25B-AF33-5F15-454F206B53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0637" y="1828800"/>
            <a:ext cx="4551363" cy="35814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5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609600"/>
            <a:ext cx="6202680" cy="46782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89AB6EA-4B7F-D626-10ED-8532995C4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80E36D-D806-7D05-D8DC-4ADC176E28F1}"/>
              </a:ext>
            </a:extLst>
          </p:cNvPr>
          <p:cNvSpPr/>
          <p:nvPr userDrawn="1"/>
        </p:nvSpPr>
        <p:spPr>
          <a:xfrm rot="13473600">
            <a:off x="9007218" y="-739919"/>
            <a:ext cx="2599744" cy="5533217"/>
          </a:xfrm>
          <a:custGeom>
            <a:avLst/>
            <a:gdLst>
              <a:gd name="connsiteX0" fmla="*/ 1378880 w 2599744"/>
              <a:gd name="connsiteY0" fmla="*/ 5533217 h 5533217"/>
              <a:gd name="connsiteX1" fmla="*/ 0 w 2599744"/>
              <a:gd name="connsiteY1" fmla="*/ 4132994 h 5533217"/>
              <a:gd name="connsiteX2" fmla="*/ 0 w 2599744"/>
              <a:gd name="connsiteY2" fmla="*/ 1299873 h 5533217"/>
              <a:gd name="connsiteX3" fmla="*/ 1299872 w 2599744"/>
              <a:gd name="connsiteY3" fmla="*/ 0 h 5533217"/>
              <a:gd name="connsiteX4" fmla="*/ 2599744 w 2599744"/>
              <a:gd name="connsiteY4" fmla="*/ 1299872 h 5533217"/>
              <a:gd name="connsiteX5" fmla="*/ 2599744 w 2599744"/>
              <a:gd name="connsiteY5" fmla="*/ 4330962 h 55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744" h="5533217">
                <a:moveTo>
                  <a:pt x="1378880" y="5533217"/>
                </a:moveTo>
                <a:lnTo>
                  <a:pt x="0" y="4132994"/>
                </a:lnTo>
                <a:lnTo>
                  <a:pt x="0" y="1299873"/>
                </a:lnTo>
                <a:cubicBezTo>
                  <a:pt x="0" y="581972"/>
                  <a:pt x="581972" y="0"/>
                  <a:pt x="1299872" y="0"/>
                </a:cubicBezTo>
                <a:cubicBezTo>
                  <a:pt x="2017771" y="0"/>
                  <a:pt x="2599744" y="581973"/>
                  <a:pt x="2599744" y="1299872"/>
                </a:cubicBezTo>
                <a:lnTo>
                  <a:pt x="2599744" y="43309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9252B4-99CA-3419-840E-DA516CC6BEBB}"/>
              </a:ext>
            </a:extLst>
          </p:cNvPr>
          <p:cNvSpPr/>
          <p:nvPr userDrawn="1"/>
        </p:nvSpPr>
        <p:spPr>
          <a:xfrm rot="20457708">
            <a:off x="11186621" y="-13688"/>
            <a:ext cx="660198" cy="358286"/>
          </a:xfrm>
          <a:custGeom>
            <a:avLst/>
            <a:gdLst>
              <a:gd name="connsiteX0" fmla="*/ 318178 w 660198"/>
              <a:gd name="connsiteY0" fmla="*/ 0 h 358286"/>
              <a:gd name="connsiteX1" fmla="*/ 660198 w 660198"/>
              <a:gd name="connsiteY1" fmla="*/ 118023 h 358286"/>
              <a:gd name="connsiteX2" fmla="*/ 229425 w 660198"/>
              <a:gd name="connsiteY2" fmla="*/ 330222 h 358286"/>
              <a:gd name="connsiteX3" fmla="*/ 13408 w 660198"/>
              <a:gd name="connsiteY3" fmla="*/ 296211 h 358286"/>
              <a:gd name="connsiteX4" fmla="*/ 11570 w 660198"/>
              <a:gd name="connsiteY4" fmla="*/ 291615 h 358286"/>
              <a:gd name="connsiteX5" fmla="*/ 116362 w 660198"/>
              <a:gd name="connsiteY5" fmla="*/ 99498 h 3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98" h="358286">
                <a:moveTo>
                  <a:pt x="318178" y="0"/>
                </a:moveTo>
                <a:lnTo>
                  <a:pt x="660198" y="118023"/>
                </a:lnTo>
                <a:lnTo>
                  <a:pt x="229425" y="330222"/>
                </a:lnTo>
                <a:cubicBezTo>
                  <a:pt x="69481" y="409276"/>
                  <a:pt x="13408" y="296211"/>
                  <a:pt x="13408" y="296211"/>
                </a:cubicBezTo>
                <a:lnTo>
                  <a:pt x="11570" y="291615"/>
                </a:lnTo>
                <a:cubicBezTo>
                  <a:pt x="-43583" y="178552"/>
                  <a:pt x="116362" y="99498"/>
                  <a:pt x="116362" y="9949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BAC8301-D0B3-F09B-8934-4C4BF853D744}"/>
              </a:ext>
            </a:extLst>
          </p:cNvPr>
          <p:cNvSpPr/>
          <p:nvPr userDrawn="1"/>
        </p:nvSpPr>
        <p:spPr>
          <a:xfrm rot="2700000">
            <a:off x="9373836" y="-702513"/>
            <a:ext cx="780382" cy="2913053"/>
          </a:xfrm>
          <a:custGeom>
            <a:avLst/>
            <a:gdLst>
              <a:gd name="connsiteX0" fmla="*/ 0 w 780382"/>
              <a:gd name="connsiteY0" fmla="*/ 780382 h 2913053"/>
              <a:gd name="connsiteX1" fmla="*/ 780382 w 780382"/>
              <a:gd name="connsiteY1" fmla="*/ 0 h 2913053"/>
              <a:gd name="connsiteX2" fmla="*/ 780382 w 780382"/>
              <a:gd name="connsiteY2" fmla="*/ 2522862 h 2913053"/>
              <a:gd name="connsiteX3" fmla="*/ 390191 w 780382"/>
              <a:gd name="connsiteY3" fmla="*/ 2913053 h 2913053"/>
              <a:gd name="connsiteX4" fmla="*/ 0 w 780382"/>
              <a:gd name="connsiteY4" fmla="*/ 2522862 h 291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382" h="2913053">
                <a:moveTo>
                  <a:pt x="0" y="780382"/>
                </a:moveTo>
                <a:lnTo>
                  <a:pt x="780382" y="0"/>
                </a:lnTo>
                <a:lnTo>
                  <a:pt x="780382" y="2522862"/>
                </a:lnTo>
                <a:cubicBezTo>
                  <a:pt x="780382" y="2738359"/>
                  <a:pt x="605688" y="2913053"/>
                  <a:pt x="390191" y="2913053"/>
                </a:cubicBezTo>
                <a:cubicBezTo>
                  <a:pt x="174694" y="2913053"/>
                  <a:pt x="0" y="2738359"/>
                  <a:pt x="0" y="252286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03DB20-CA44-5144-7694-2FBF81D0EACA}"/>
              </a:ext>
            </a:extLst>
          </p:cNvPr>
          <p:cNvSpPr/>
          <p:nvPr userDrawn="1"/>
        </p:nvSpPr>
        <p:spPr>
          <a:xfrm rot="2700000">
            <a:off x="11469147" y="2339446"/>
            <a:ext cx="1193519" cy="1550166"/>
          </a:xfrm>
          <a:custGeom>
            <a:avLst/>
            <a:gdLst>
              <a:gd name="connsiteX0" fmla="*/ 0 w 1193519"/>
              <a:gd name="connsiteY0" fmla="*/ 0 h 1550166"/>
              <a:gd name="connsiteX1" fmla="*/ 1193519 w 1193519"/>
              <a:gd name="connsiteY1" fmla="*/ 1193519 h 1550166"/>
              <a:gd name="connsiteX2" fmla="*/ 1150445 w 1193519"/>
              <a:gd name="connsiteY2" fmla="*/ 1272877 h 1550166"/>
              <a:gd name="connsiteX3" fmla="*/ 628928 w 1193519"/>
              <a:gd name="connsiteY3" fmla="*/ 1550166 h 1550166"/>
              <a:gd name="connsiteX4" fmla="*/ 0 w 1193519"/>
              <a:gd name="connsiteY4" fmla="*/ 921238 h 15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519" h="1550166">
                <a:moveTo>
                  <a:pt x="0" y="0"/>
                </a:moveTo>
                <a:lnTo>
                  <a:pt x="1193519" y="1193519"/>
                </a:lnTo>
                <a:lnTo>
                  <a:pt x="1150445" y="1272877"/>
                </a:lnTo>
                <a:cubicBezTo>
                  <a:pt x="1037422" y="1440173"/>
                  <a:pt x="846020" y="1550166"/>
                  <a:pt x="628928" y="1550166"/>
                </a:cubicBezTo>
                <a:cubicBezTo>
                  <a:pt x="281581" y="1550166"/>
                  <a:pt x="0" y="1268585"/>
                  <a:pt x="0" y="92123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2898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95852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95852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95852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455B4A9-C2C4-4D4B-B5A6-E3BB93F31793}"/>
              </a:ext>
            </a:extLst>
          </p:cNvPr>
          <p:cNvSpPr/>
          <p:nvPr userDrawn="1"/>
        </p:nvSpPr>
        <p:spPr>
          <a:xfrm rot="18880191">
            <a:off x="7003968" y="958724"/>
            <a:ext cx="5766811" cy="1634831"/>
          </a:xfrm>
          <a:custGeom>
            <a:avLst/>
            <a:gdLst>
              <a:gd name="connsiteX0" fmla="*/ 7130190 w 7130190"/>
              <a:gd name="connsiteY0" fmla="*/ 1494581 h 2021334"/>
              <a:gd name="connsiteX1" fmla="*/ 6597331 w 7130190"/>
              <a:gd name="connsiteY1" fmla="*/ 2021334 h 2021334"/>
              <a:gd name="connsiteX2" fmla="*/ 1010667 w 7130190"/>
              <a:gd name="connsiteY2" fmla="*/ 2021334 h 2021334"/>
              <a:gd name="connsiteX3" fmla="*/ 0 w 7130190"/>
              <a:gd name="connsiteY3" fmla="*/ 1010667 h 2021334"/>
              <a:gd name="connsiteX4" fmla="*/ 1010667 w 7130190"/>
              <a:gd name="connsiteY4" fmla="*/ 0 h 2021334"/>
              <a:gd name="connsiteX5" fmla="*/ 5652735 w 7130190"/>
              <a:gd name="connsiteY5" fmla="*/ 0 h 202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0190" h="2021334">
                <a:moveTo>
                  <a:pt x="7130190" y="1494581"/>
                </a:moveTo>
                <a:lnTo>
                  <a:pt x="6597331" y="2021334"/>
                </a:lnTo>
                <a:lnTo>
                  <a:pt x="1010667" y="2021334"/>
                </a:lnTo>
                <a:cubicBezTo>
                  <a:pt x="452491" y="2021334"/>
                  <a:pt x="0" y="1568843"/>
                  <a:pt x="0" y="1010667"/>
                </a:cubicBezTo>
                <a:cubicBezTo>
                  <a:pt x="0" y="452491"/>
                  <a:pt x="452491" y="0"/>
                  <a:pt x="1010667" y="0"/>
                </a:cubicBezTo>
                <a:lnTo>
                  <a:pt x="56527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45EF4D-5A59-0033-22CE-A967C3343CEA}"/>
              </a:ext>
            </a:extLst>
          </p:cNvPr>
          <p:cNvSpPr/>
          <p:nvPr userDrawn="1"/>
        </p:nvSpPr>
        <p:spPr>
          <a:xfrm rot="18880191">
            <a:off x="8499307" y="2355298"/>
            <a:ext cx="2930426" cy="88778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CC37FF-6C44-F059-2F5F-95F30D6AF64C}"/>
              </a:ext>
            </a:extLst>
          </p:cNvPr>
          <p:cNvSpPr/>
          <p:nvPr userDrawn="1"/>
        </p:nvSpPr>
        <p:spPr>
          <a:xfrm rot="18880191">
            <a:off x="8572095" y="74113"/>
            <a:ext cx="2335382" cy="887781"/>
          </a:xfrm>
          <a:custGeom>
            <a:avLst/>
            <a:gdLst>
              <a:gd name="connsiteX0" fmla="*/ 1802418 w 2887509"/>
              <a:gd name="connsiteY0" fmla="*/ 0 h 1097669"/>
              <a:gd name="connsiteX1" fmla="*/ 2887509 w 2887509"/>
              <a:gd name="connsiteY1" fmla="*/ 1097669 h 1097669"/>
              <a:gd name="connsiteX2" fmla="*/ 548834 w 2887509"/>
              <a:gd name="connsiteY2" fmla="*/ 1097668 h 1097669"/>
              <a:gd name="connsiteX3" fmla="*/ 0 w 2887509"/>
              <a:gd name="connsiteY3" fmla="*/ 548834 h 1097669"/>
              <a:gd name="connsiteX4" fmla="*/ 548834 w 2887509"/>
              <a:gd name="connsiteY4" fmla="*/ 0 h 10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509" h="1097669">
                <a:moveTo>
                  <a:pt x="1802418" y="0"/>
                </a:moveTo>
                <a:lnTo>
                  <a:pt x="2887509" y="1097669"/>
                </a:lnTo>
                <a:lnTo>
                  <a:pt x="548834" y="1097668"/>
                </a:lnTo>
                <a:cubicBezTo>
                  <a:pt x="245721" y="1097668"/>
                  <a:pt x="0" y="851947"/>
                  <a:pt x="0" y="548834"/>
                </a:cubicBezTo>
                <a:cubicBezTo>
                  <a:pt x="0" y="245721"/>
                  <a:pt x="245721" y="0"/>
                  <a:pt x="5488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69183B-EF09-DEB8-DBB1-EE99DD036764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C475A6-CE10-0E6A-2700-525C57FA92F3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437387" y="536223"/>
            <a:ext cx="3931862" cy="3934695"/>
          </a:xfrm>
          <a:custGeom>
            <a:avLst/>
            <a:gdLst>
              <a:gd name="connsiteX0" fmla="*/ 382156 w 3931862"/>
              <a:gd name="connsiteY0" fmla="*/ 10539 h 3934695"/>
              <a:gd name="connsiteX1" fmla="*/ 384583 w 3931862"/>
              <a:gd name="connsiteY1" fmla="*/ 9785 h 3934695"/>
              <a:gd name="connsiteX2" fmla="*/ 481653 w 3931862"/>
              <a:gd name="connsiteY2" fmla="*/ 0 h 3934695"/>
              <a:gd name="connsiteX3" fmla="*/ 1113950 w 3931862"/>
              <a:gd name="connsiteY3" fmla="*/ 0 h 3934695"/>
              <a:gd name="connsiteX4" fmla="*/ 3931862 w 3931862"/>
              <a:gd name="connsiteY4" fmla="*/ 2817912 h 3934695"/>
              <a:gd name="connsiteX5" fmla="*/ 3931862 w 3931862"/>
              <a:gd name="connsiteY5" fmla="*/ 3453042 h 3934695"/>
              <a:gd name="connsiteX6" fmla="*/ 3450209 w 3931862"/>
              <a:gd name="connsiteY6" fmla="*/ 3934695 h 3934695"/>
              <a:gd name="connsiteX7" fmla="*/ 481653 w 3931862"/>
              <a:gd name="connsiteY7" fmla="*/ 3934695 h 3934695"/>
              <a:gd name="connsiteX8" fmla="*/ 0 w 3931862"/>
              <a:gd name="connsiteY8" fmla="*/ 3453042 h 3934695"/>
              <a:gd name="connsiteX9" fmla="*/ 0 w 3931862"/>
              <a:gd name="connsiteY9" fmla="*/ 481653 h 3934695"/>
              <a:gd name="connsiteX10" fmla="*/ 9786 w 3931862"/>
              <a:gd name="connsiteY10" fmla="*/ 384583 h 3934695"/>
              <a:gd name="connsiteX11" fmla="*/ 10539 w 3931862"/>
              <a:gd name="connsiteY11" fmla="*/ 382157 h 393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1862" h="3934695">
                <a:moveTo>
                  <a:pt x="382156" y="10539"/>
                </a:moveTo>
                <a:lnTo>
                  <a:pt x="384583" y="9785"/>
                </a:lnTo>
                <a:cubicBezTo>
                  <a:pt x="415937" y="3370"/>
                  <a:pt x="448402" y="0"/>
                  <a:pt x="481653" y="0"/>
                </a:cubicBezTo>
                <a:lnTo>
                  <a:pt x="1113950" y="0"/>
                </a:lnTo>
                <a:lnTo>
                  <a:pt x="3931862" y="2817912"/>
                </a:lnTo>
                <a:lnTo>
                  <a:pt x="3931862" y="3453042"/>
                </a:lnTo>
                <a:cubicBezTo>
                  <a:pt x="3931862" y="3719052"/>
                  <a:pt x="3716219" y="3934695"/>
                  <a:pt x="3450209" y="3934695"/>
                </a:cubicBezTo>
                <a:lnTo>
                  <a:pt x="481653" y="3934695"/>
                </a:lnTo>
                <a:cubicBezTo>
                  <a:pt x="215643" y="3934695"/>
                  <a:pt x="0" y="3719052"/>
                  <a:pt x="0" y="3453042"/>
                </a:cubicBezTo>
                <a:lnTo>
                  <a:pt x="0" y="481653"/>
                </a:lnTo>
                <a:cubicBezTo>
                  <a:pt x="0" y="448402"/>
                  <a:pt x="3369" y="415937"/>
                  <a:pt x="9786" y="384583"/>
                </a:cubicBezTo>
                <a:lnTo>
                  <a:pt x="10539" y="3821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4012F6A-325E-BA05-9E6A-DBAD18E7D956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10223690" y="810799"/>
            <a:ext cx="3785617" cy="3568117"/>
          </a:xfrm>
          <a:custGeom>
            <a:avLst/>
            <a:gdLst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7" fmla="*/ 197031 w 3804547"/>
              <a:gd name="connsiteY7" fmla="*/ 91440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3804547 w 3804547"/>
              <a:gd name="connsiteY0" fmla="*/ 3593489 h 3596007"/>
              <a:gd name="connsiteX1" fmla="*/ 3779576 w 3804547"/>
              <a:gd name="connsiteY1" fmla="*/ 3596007 h 3596007"/>
              <a:gd name="connsiteX2" fmla="*/ 501834 w 3804547"/>
              <a:gd name="connsiteY2" fmla="*/ 3596007 h 3596007"/>
              <a:gd name="connsiteX3" fmla="*/ 0 w 3804547"/>
              <a:gd name="connsiteY3" fmla="*/ 3094173 h 3596007"/>
              <a:gd name="connsiteX4" fmla="*/ 0 w 3804547"/>
              <a:gd name="connsiteY4" fmla="*/ 1237 h 3596007"/>
              <a:gd name="connsiteX5" fmla="*/ 125 w 3804547"/>
              <a:gd name="connsiteY5" fmla="*/ 0 h 359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4547" h="3596007">
                <a:moveTo>
                  <a:pt x="3804547" y="3593489"/>
                </a:moveTo>
                <a:lnTo>
                  <a:pt x="3779576" y="3596007"/>
                </a:lnTo>
                <a:lnTo>
                  <a:pt x="501834" y="3596007"/>
                </a:lnTo>
                <a:cubicBezTo>
                  <a:pt x="224679" y="3596007"/>
                  <a:pt x="0" y="3371328"/>
                  <a:pt x="0" y="3094173"/>
                </a:cubicBezTo>
                <a:lnTo>
                  <a:pt x="0" y="1237"/>
                </a:lnTo>
                <a:cubicBezTo>
                  <a:pt x="42" y="825"/>
                  <a:pt x="83" y="412"/>
                  <a:pt x="12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1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6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971393-FE1D-3B6A-5952-3200539F4C21}"/>
              </a:ext>
            </a:extLst>
          </p:cNvPr>
          <p:cNvSpPr/>
          <p:nvPr userDrawn="1"/>
        </p:nvSpPr>
        <p:spPr>
          <a:xfrm rot="18900000">
            <a:off x="9590939" y="-1090570"/>
            <a:ext cx="3074362" cy="4401184"/>
          </a:xfrm>
          <a:custGeom>
            <a:avLst/>
            <a:gdLst>
              <a:gd name="connsiteX0" fmla="*/ 906398 w 3074362"/>
              <a:gd name="connsiteY0" fmla="*/ 0 h 4401184"/>
              <a:gd name="connsiteX1" fmla="*/ 3074362 w 3074362"/>
              <a:gd name="connsiteY1" fmla="*/ 2167965 h 4401184"/>
              <a:gd name="connsiteX2" fmla="*/ 841143 w 3074362"/>
              <a:gd name="connsiteY2" fmla="*/ 4401184 h 4401184"/>
              <a:gd name="connsiteX3" fmla="*/ 334666 w 3074362"/>
              <a:gd name="connsiteY3" fmla="*/ 4401184 h 4401184"/>
              <a:gd name="connsiteX4" fmla="*/ 0 w 3074362"/>
              <a:gd name="connsiteY4" fmla="*/ 4066518 h 4401184"/>
              <a:gd name="connsiteX5" fmla="*/ 0 w 3074362"/>
              <a:gd name="connsiteY5" fmla="*/ 334667 h 4401184"/>
              <a:gd name="connsiteX6" fmla="*/ 334666 w 3074362"/>
              <a:gd name="connsiteY6" fmla="*/ 0 h 44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4362" h="4401184">
                <a:moveTo>
                  <a:pt x="906398" y="0"/>
                </a:moveTo>
                <a:lnTo>
                  <a:pt x="3074362" y="2167965"/>
                </a:lnTo>
                <a:lnTo>
                  <a:pt x="841143" y="4401184"/>
                </a:lnTo>
                <a:lnTo>
                  <a:pt x="334666" y="4401184"/>
                </a:lnTo>
                <a:cubicBezTo>
                  <a:pt x="149835" y="4401184"/>
                  <a:pt x="0" y="4251349"/>
                  <a:pt x="0" y="4066518"/>
                </a:cubicBezTo>
                <a:lnTo>
                  <a:pt x="0" y="334667"/>
                </a:lnTo>
                <a:cubicBezTo>
                  <a:pt x="0" y="149835"/>
                  <a:pt x="149835" y="0"/>
                  <a:pt x="334666" y="0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 err="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9D7148-A6F2-CBCC-1252-9028ED2C858C}"/>
              </a:ext>
            </a:extLst>
          </p:cNvPr>
          <p:cNvSpPr/>
          <p:nvPr userDrawn="1"/>
        </p:nvSpPr>
        <p:spPr>
          <a:xfrm rot="2700000">
            <a:off x="6613319" y="-912201"/>
            <a:ext cx="3072335" cy="3072335"/>
          </a:xfrm>
          <a:custGeom>
            <a:avLst/>
            <a:gdLst>
              <a:gd name="connsiteX0" fmla="*/ 0 w 2777410"/>
              <a:gd name="connsiteY0" fmla="*/ 1975810 h 2777410"/>
              <a:gd name="connsiteX1" fmla="*/ 1975810 w 2777410"/>
              <a:gd name="connsiteY1" fmla="*/ 0 h 2777410"/>
              <a:gd name="connsiteX2" fmla="*/ 2540164 w 2777410"/>
              <a:gd name="connsiteY2" fmla="*/ 0 h 2777410"/>
              <a:gd name="connsiteX3" fmla="*/ 2777410 w 2777410"/>
              <a:gd name="connsiteY3" fmla="*/ 237247 h 2777410"/>
              <a:gd name="connsiteX4" fmla="*/ 2777410 w 2777410"/>
              <a:gd name="connsiteY4" fmla="*/ 2540163 h 2777410"/>
              <a:gd name="connsiteX5" fmla="*/ 2540163 w 2777410"/>
              <a:gd name="connsiteY5" fmla="*/ 2777410 h 2777410"/>
              <a:gd name="connsiteX6" fmla="*/ 237247 w 2777410"/>
              <a:gd name="connsiteY6" fmla="*/ 2777410 h 2777410"/>
              <a:gd name="connsiteX7" fmla="*/ 0 w 2777410"/>
              <a:gd name="connsiteY7" fmla="*/ 2540163 h 27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410" h="2777410">
                <a:moveTo>
                  <a:pt x="0" y="1975810"/>
                </a:moveTo>
                <a:lnTo>
                  <a:pt x="1975810" y="0"/>
                </a:lnTo>
                <a:lnTo>
                  <a:pt x="2540164" y="0"/>
                </a:lnTo>
                <a:cubicBezTo>
                  <a:pt x="2671191" y="0"/>
                  <a:pt x="2777410" y="106219"/>
                  <a:pt x="2777410" y="237247"/>
                </a:cubicBezTo>
                <a:lnTo>
                  <a:pt x="2777410" y="2540163"/>
                </a:lnTo>
                <a:cubicBezTo>
                  <a:pt x="2777410" y="2671191"/>
                  <a:pt x="2671191" y="2777410"/>
                  <a:pt x="2540163" y="2777410"/>
                </a:cubicBezTo>
                <a:lnTo>
                  <a:pt x="237247" y="2777410"/>
                </a:lnTo>
                <a:cubicBezTo>
                  <a:pt x="106220" y="2777410"/>
                  <a:pt x="0" y="2671190"/>
                  <a:pt x="0" y="2540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0474CF-7CCB-20DD-E6E1-8A9CD0E038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1677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0474CF-7CCB-20DD-E6E1-8A9CD0E03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3DC1846-D39B-50FF-487A-FD15579093A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2049693"/>
            <a:ext cx="5593080" cy="275861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FA3B847E-CEDD-4F28-13DA-54DB86046169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8579893" y="133677"/>
            <a:ext cx="2515488" cy="2515488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BB57922-089B-617B-DB05-C881EA21986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rot="16200000">
            <a:off x="7666727" y="-76160"/>
            <a:ext cx="4560732" cy="465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6C75E6-2F25-C869-52E2-8C5D355F51AF}"/>
              </a:ext>
            </a:extLst>
          </p:cNvPr>
          <p:cNvSpPr>
            <a:spLocks/>
          </p:cNvSpPr>
          <p:nvPr userDrawn="1"/>
        </p:nvSpPr>
        <p:spPr bwMode="auto">
          <a:xfrm rot="18900000">
            <a:off x="8399071" y="-1421668"/>
            <a:ext cx="2843336" cy="2843336"/>
          </a:xfrm>
          <a:custGeom>
            <a:avLst/>
            <a:gdLst>
              <a:gd name="connsiteX0" fmla="*/ 0 w 2843336"/>
              <a:gd name="connsiteY0" fmla="*/ 0 h 2843336"/>
              <a:gd name="connsiteX1" fmla="*/ 2843336 w 2843336"/>
              <a:gd name="connsiteY1" fmla="*/ 2843336 h 2843336"/>
              <a:gd name="connsiteX2" fmla="*/ 268488 w 2843336"/>
              <a:gd name="connsiteY2" fmla="*/ 2843336 h 2843336"/>
              <a:gd name="connsiteX3" fmla="*/ 0 w 2843336"/>
              <a:gd name="connsiteY3" fmla="*/ 2585131 h 2843336"/>
              <a:gd name="connsiteX0" fmla="*/ 2843336 w 2934776"/>
              <a:gd name="connsiteY0" fmla="*/ 2843336 h 2934776"/>
              <a:gd name="connsiteX1" fmla="*/ 268488 w 2934776"/>
              <a:gd name="connsiteY1" fmla="*/ 2843336 h 2934776"/>
              <a:gd name="connsiteX2" fmla="*/ 0 w 2934776"/>
              <a:gd name="connsiteY2" fmla="*/ 2585131 h 2934776"/>
              <a:gd name="connsiteX3" fmla="*/ 0 w 2934776"/>
              <a:gd name="connsiteY3" fmla="*/ 0 h 2934776"/>
              <a:gd name="connsiteX4" fmla="*/ 2934776 w 2934776"/>
              <a:gd name="connsiteY4" fmla="*/ 2934776 h 2934776"/>
              <a:gd name="connsiteX0" fmla="*/ 2843336 w 2843336"/>
              <a:gd name="connsiteY0" fmla="*/ 2843336 h 2843336"/>
              <a:gd name="connsiteX1" fmla="*/ 268488 w 2843336"/>
              <a:gd name="connsiteY1" fmla="*/ 2843336 h 2843336"/>
              <a:gd name="connsiteX2" fmla="*/ 0 w 2843336"/>
              <a:gd name="connsiteY2" fmla="*/ 2585131 h 2843336"/>
              <a:gd name="connsiteX3" fmla="*/ 0 w 2843336"/>
              <a:gd name="connsiteY3" fmla="*/ 0 h 284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336" h="2843336">
                <a:moveTo>
                  <a:pt x="2843336" y="2843336"/>
                </a:moveTo>
                <a:lnTo>
                  <a:pt x="268488" y="2843336"/>
                </a:lnTo>
                <a:cubicBezTo>
                  <a:pt x="120207" y="2843336"/>
                  <a:pt x="0" y="2727734"/>
                  <a:pt x="0" y="2585131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A10C533-42F2-F66F-9D74-979D4CA2EB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7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1786095"/>
            <a:ext cx="5071843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D67CFEF-F865-1F9D-9E2C-67AFFAA0CE63}"/>
              </a:ext>
            </a:extLst>
          </p:cNvPr>
          <p:cNvSpPr/>
          <p:nvPr userDrawn="1"/>
        </p:nvSpPr>
        <p:spPr>
          <a:xfrm rot="900000">
            <a:off x="10293886" y="-208160"/>
            <a:ext cx="964663" cy="4890833"/>
          </a:xfrm>
          <a:custGeom>
            <a:avLst/>
            <a:gdLst>
              <a:gd name="connsiteX0" fmla="*/ 0 w 964663"/>
              <a:gd name="connsiteY0" fmla="*/ 258480 h 4890833"/>
              <a:gd name="connsiteX1" fmla="*/ 964663 w 964663"/>
              <a:gd name="connsiteY1" fmla="*/ 0 h 4890833"/>
              <a:gd name="connsiteX2" fmla="*/ 964663 w 964663"/>
              <a:gd name="connsiteY2" fmla="*/ 4408501 h 4890833"/>
              <a:gd name="connsiteX3" fmla="*/ 482331 w 964663"/>
              <a:gd name="connsiteY3" fmla="*/ 4890833 h 4890833"/>
              <a:gd name="connsiteX4" fmla="*/ 482332 w 964663"/>
              <a:gd name="connsiteY4" fmla="*/ 4890832 h 4890833"/>
              <a:gd name="connsiteX5" fmla="*/ 0 w 964663"/>
              <a:gd name="connsiteY5" fmla="*/ 4408500 h 489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4663" h="4890833">
                <a:moveTo>
                  <a:pt x="0" y="258480"/>
                </a:moveTo>
                <a:lnTo>
                  <a:pt x="964663" y="0"/>
                </a:lnTo>
                <a:lnTo>
                  <a:pt x="964663" y="4408501"/>
                </a:lnTo>
                <a:cubicBezTo>
                  <a:pt x="964663" y="4674886"/>
                  <a:pt x="748716" y="4890833"/>
                  <a:pt x="482331" y="4890833"/>
                </a:cubicBezTo>
                <a:lnTo>
                  <a:pt x="482332" y="4890832"/>
                </a:lnTo>
                <a:cubicBezTo>
                  <a:pt x="215947" y="4890832"/>
                  <a:pt x="0" y="4674885"/>
                  <a:pt x="0" y="440850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D764AA-01FA-C186-C3E0-47B71F33D2FE}"/>
              </a:ext>
            </a:extLst>
          </p:cNvPr>
          <p:cNvSpPr/>
          <p:nvPr userDrawn="1"/>
        </p:nvSpPr>
        <p:spPr>
          <a:xfrm rot="900000">
            <a:off x="10213216" y="2788075"/>
            <a:ext cx="964664" cy="4267468"/>
          </a:xfrm>
          <a:custGeom>
            <a:avLst/>
            <a:gdLst>
              <a:gd name="connsiteX0" fmla="*/ 385125 w 964664"/>
              <a:gd name="connsiteY0" fmla="*/ 9799 h 4267468"/>
              <a:gd name="connsiteX1" fmla="*/ 482332 w 964664"/>
              <a:gd name="connsiteY1" fmla="*/ 0 h 4267468"/>
              <a:gd name="connsiteX2" fmla="*/ 964664 w 964664"/>
              <a:gd name="connsiteY2" fmla="*/ 482332 h 4267468"/>
              <a:gd name="connsiteX3" fmla="*/ 964663 w 964664"/>
              <a:gd name="connsiteY3" fmla="*/ 4008987 h 4267468"/>
              <a:gd name="connsiteX4" fmla="*/ 0 w 964664"/>
              <a:gd name="connsiteY4" fmla="*/ 4267468 h 4267468"/>
              <a:gd name="connsiteX5" fmla="*/ 0 w 964664"/>
              <a:gd name="connsiteY5" fmla="*/ 482332 h 4267468"/>
              <a:gd name="connsiteX6" fmla="*/ 385125 w 964664"/>
              <a:gd name="connsiteY6" fmla="*/ 9799 h 426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664" h="4267468">
                <a:moveTo>
                  <a:pt x="385125" y="9799"/>
                </a:moveTo>
                <a:cubicBezTo>
                  <a:pt x="416524" y="3374"/>
                  <a:pt x="449033" y="0"/>
                  <a:pt x="482332" y="0"/>
                </a:cubicBezTo>
                <a:cubicBezTo>
                  <a:pt x="748717" y="0"/>
                  <a:pt x="964664" y="215947"/>
                  <a:pt x="964664" y="482332"/>
                </a:cubicBezTo>
                <a:lnTo>
                  <a:pt x="964663" y="4008987"/>
                </a:lnTo>
                <a:lnTo>
                  <a:pt x="0" y="4267468"/>
                </a:lnTo>
                <a:lnTo>
                  <a:pt x="0" y="482332"/>
                </a:lnTo>
                <a:cubicBezTo>
                  <a:pt x="0" y="249245"/>
                  <a:pt x="165334" y="54775"/>
                  <a:pt x="385125" y="979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F09451-D001-7FD7-10AE-3FDD420C1A42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0345" y="1"/>
            <a:ext cx="1794438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21C1E0A2-F05B-FF80-96D1-66F6D9FFB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0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9141FD9-B1AB-9467-AE12-61BD0B9D32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A3E6B8-401F-4894-EFB9-D9735958D8E8}"/>
              </a:ext>
            </a:extLst>
          </p:cNvPr>
          <p:cNvSpPr/>
          <p:nvPr userDrawn="1"/>
        </p:nvSpPr>
        <p:spPr>
          <a:xfrm rot="2700000">
            <a:off x="9723652" y="4718086"/>
            <a:ext cx="1514141" cy="3134243"/>
          </a:xfrm>
          <a:custGeom>
            <a:avLst/>
            <a:gdLst>
              <a:gd name="connsiteX0" fmla="*/ 0 w 1514141"/>
              <a:gd name="connsiteY0" fmla="*/ 1514140 h 3134243"/>
              <a:gd name="connsiteX1" fmla="*/ 1514140 w 1514141"/>
              <a:gd name="connsiteY1" fmla="*/ 0 h 3134243"/>
              <a:gd name="connsiteX2" fmla="*/ 1514141 w 1514141"/>
              <a:gd name="connsiteY2" fmla="*/ 1620102 h 3134243"/>
              <a:gd name="connsiteX3" fmla="*/ 0 w 1514141"/>
              <a:gd name="connsiteY3" fmla="*/ 3134243 h 313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141" h="3134243">
                <a:moveTo>
                  <a:pt x="0" y="1514140"/>
                </a:moveTo>
                <a:lnTo>
                  <a:pt x="1514140" y="0"/>
                </a:lnTo>
                <a:lnTo>
                  <a:pt x="1514141" y="1620102"/>
                </a:lnTo>
                <a:lnTo>
                  <a:pt x="0" y="3134243"/>
                </a:ln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B254E66-5B23-8376-EA6C-51BA078AD05B}"/>
              </a:ext>
            </a:extLst>
          </p:cNvPr>
          <p:cNvSpPr/>
          <p:nvPr userDrawn="1"/>
        </p:nvSpPr>
        <p:spPr>
          <a:xfrm rot="13500000">
            <a:off x="9484269" y="5130635"/>
            <a:ext cx="651476" cy="14478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/>
          <p:nvPr userDrawn="1"/>
        </p:nvSpPr>
        <p:spPr>
          <a:xfrm rot="2700000">
            <a:off x="8432799" y="-404009"/>
            <a:ext cx="1987250" cy="652218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D3108861-7328-DB12-4F81-BB23B928A631}"/>
              </a:ext>
            </a:extLst>
          </p:cNvPr>
          <p:cNvSpPr/>
          <p:nvPr userDrawn="1"/>
        </p:nvSpPr>
        <p:spPr>
          <a:xfrm rot="2700000">
            <a:off x="9121183" y="103638"/>
            <a:ext cx="651476" cy="2492719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3CF0F-9A82-87BC-E359-747ED7A2C5E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EF0DFE2A-76D5-74DB-5A41-BA634A097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8470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B02D114-3397-DC1A-7731-F1F0FFF234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8470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C279139-E1CD-417D-F2DC-0ECDF9271B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9834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95ADEF-DFE7-7A95-ACDE-93A739BB8442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E79103-E87B-C357-DC48-0711CA04F4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9100" y="1511300"/>
            <a:ext cx="5422900" cy="42672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5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44744A-7370-45C0-CB74-88A57CF6C18C}"/>
              </a:ext>
            </a:extLst>
          </p:cNvPr>
          <p:cNvSpPr/>
          <p:nvPr userDrawn="1"/>
        </p:nvSpPr>
        <p:spPr>
          <a:xfrm rot="2700000">
            <a:off x="8404848" y="-676776"/>
            <a:ext cx="832104" cy="2612447"/>
          </a:xfrm>
          <a:custGeom>
            <a:avLst/>
            <a:gdLst>
              <a:gd name="connsiteX0" fmla="*/ 0 w 832104"/>
              <a:gd name="connsiteY0" fmla="*/ 832103 h 2612447"/>
              <a:gd name="connsiteX1" fmla="*/ 832104 w 832104"/>
              <a:gd name="connsiteY1" fmla="*/ 0 h 2612447"/>
              <a:gd name="connsiteX2" fmla="*/ 832104 w 832104"/>
              <a:gd name="connsiteY2" fmla="*/ 2196395 h 2612447"/>
              <a:gd name="connsiteX3" fmla="*/ 416052 w 832104"/>
              <a:gd name="connsiteY3" fmla="*/ 2612447 h 2612447"/>
              <a:gd name="connsiteX4" fmla="*/ 0 w 832104"/>
              <a:gd name="connsiteY4" fmla="*/ 2196395 h 261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104" h="2612447">
                <a:moveTo>
                  <a:pt x="0" y="832103"/>
                </a:moveTo>
                <a:lnTo>
                  <a:pt x="832104" y="0"/>
                </a:lnTo>
                <a:lnTo>
                  <a:pt x="832104" y="2196395"/>
                </a:lnTo>
                <a:cubicBezTo>
                  <a:pt x="832104" y="2426174"/>
                  <a:pt x="645831" y="2612447"/>
                  <a:pt x="416052" y="2612447"/>
                </a:cubicBezTo>
                <a:cubicBezTo>
                  <a:pt x="186273" y="2612447"/>
                  <a:pt x="0" y="2426174"/>
                  <a:pt x="0" y="2196395"/>
                </a:cubicBez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EF4E02D-F7F2-65BC-9A85-BBCF1CEAB9A4}"/>
              </a:ext>
            </a:extLst>
          </p:cNvPr>
          <p:cNvSpPr/>
          <p:nvPr userDrawn="1"/>
        </p:nvSpPr>
        <p:spPr>
          <a:xfrm rot="13500000" flipH="1">
            <a:off x="10884124" y="1958347"/>
            <a:ext cx="1426821" cy="2469493"/>
          </a:xfrm>
          <a:custGeom>
            <a:avLst/>
            <a:gdLst>
              <a:gd name="connsiteX0" fmla="*/ 0 w 1867898"/>
              <a:gd name="connsiteY0" fmla="*/ 3232895 h 3232895"/>
              <a:gd name="connsiteX1" fmla="*/ 0 w 1867898"/>
              <a:gd name="connsiteY1" fmla="*/ 933949 h 3232895"/>
              <a:gd name="connsiteX2" fmla="*/ 933949 w 1867898"/>
              <a:gd name="connsiteY2" fmla="*/ 0 h 3232895"/>
              <a:gd name="connsiteX3" fmla="*/ 1867898 w 1867898"/>
              <a:gd name="connsiteY3" fmla="*/ 933949 h 3232895"/>
              <a:gd name="connsiteX4" fmla="*/ 1867898 w 1867898"/>
              <a:gd name="connsiteY4" fmla="*/ 1797199 h 3232895"/>
              <a:gd name="connsiteX5" fmla="*/ 432202 w 1867898"/>
              <a:gd name="connsiteY5" fmla="*/ 3232895 h 323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898" h="3232895">
                <a:moveTo>
                  <a:pt x="0" y="3232895"/>
                </a:moveTo>
                <a:lnTo>
                  <a:pt x="0" y="933949"/>
                </a:lnTo>
                <a:cubicBezTo>
                  <a:pt x="0" y="418143"/>
                  <a:pt x="418143" y="0"/>
                  <a:pt x="933949" y="0"/>
                </a:cubicBezTo>
                <a:cubicBezTo>
                  <a:pt x="1449755" y="0"/>
                  <a:pt x="1867898" y="418143"/>
                  <a:pt x="1867898" y="933949"/>
                </a:cubicBezTo>
                <a:lnTo>
                  <a:pt x="1867898" y="1797199"/>
                </a:lnTo>
                <a:lnTo>
                  <a:pt x="432202" y="32328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069A87-C164-C434-5CEF-4ACD0B6BF8B1}"/>
              </a:ext>
            </a:extLst>
          </p:cNvPr>
          <p:cNvSpPr/>
          <p:nvPr userDrawn="1"/>
        </p:nvSpPr>
        <p:spPr>
          <a:xfrm rot="13500000" flipH="1">
            <a:off x="10658974" y="1045214"/>
            <a:ext cx="830027" cy="4013802"/>
          </a:xfrm>
          <a:custGeom>
            <a:avLst/>
            <a:gdLst>
              <a:gd name="connsiteX0" fmla="*/ 0 w 1086616"/>
              <a:gd name="connsiteY0" fmla="*/ 5254600 h 5254600"/>
              <a:gd name="connsiteX1" fmla="*/ 0 w 1086616"/>
              <a:gd name="connsiteY1" fmla="*/ 543308 h 5254600"/>
              <a:gd name="connsiteX2" fmla="*/ 543308 w 1086616"/>
              <a:gd name="connsiteY2" fmla="*/ 0 h 5254600"/>
              <a:gd name="connsiteX3" fmla="*/ 1086616 w 1086616"/>
              <a:gd name="connsiteY3" fmla="*/ 543308 h 5254600"/>
              <a:gd name="connsiteX4" fmla="*/ 1086615 w 1086616"/>
              <a:gd name="connsiteY4" fmla="*/ 4167985 h 525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616" h="5254600">
                <a:moveTo>
                  <a:pt x="0" y="5254600"/>
                </a:moveTo>
                <a:lnTo>
                  <a:pt x="0" y="543308"/>
                </a:lnTo>
                <a:cubicBezTo>
                  <a:pt x="0" y="243247"/>
                  <a:pt x="243247" y="0"/>
                  <a:pt x="543308" y="0"/>
                </a:cubicBezTo>
                <a:cubicBezTo>
                  <a:pt x="843369" y="0"/>
                  <a:pt x="1086616" y="243247"/>
                  <a:pt x="1086616" y="543308"/>
                </a:cubicBezTo>
                <a:lnTo>
                  <a:pt x="1086615" y="41679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8AFE06D-6874-9BC8-8B4C-CD00FFBB1819}"/>
              </a:ext>
            </a:extLst>
          </p:cNvPr>
          <p:cNvSpPr/>
          <p:nvPr userDrawn="1"/>
        </p:nvSpPr>
        <p:spPr>
          <a:xfrm rot="13500000" flipH="1">
            <a:off x="8610866" y="-919718"/>
            <a:ext cx="3320094" cy="4877247"/>
          </a:xfrm>
          <a:custGeom>
            <a:avLst/>
            <a:gdLst>
              <a:gd name="connsiteX0" fmla="*/ 2551539 w 4346444"/>
              <a:gd name="connsiteY0" fmla="*/ 6384965 h 6384965"/>
              <a:gd name="connsiteX1" fmla="*/ 0 w 4346444"/>
              <a:gd name="connsiteY1" fmla="*/ 3833426 h 6384965"/>
              <a:gd name="connsiteX2" fmla="*/ 0 w 4346444"/>
              <a:gd name="connsiteY2" fmla="*/ 2173222 h 6384965"/>
              <a:gd name="connsiteX3" fmla="*/ 2173222 w 4346444"/>
              <a:gd name="connsiteY3" fmla="*/ 0 h 6384965"/>
              <a:gd name="connsiteX4" fmla="*/ 4346444 w 4346444"/>
              <a:gd name="connsiteY4" fmla="*/ 2173222 h 6384965"/>
              <a:gd name="connsiteX5" fmla="*/ 4346444 w 4346444"/>
              <a:gd name="connsiteY5" fmla="*/ 4590060 h 63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6444" h="6384965">
                <a:moveTo>
                  <a:pt x="2551539" y="6384965"/>
                </a:moveTo>
                <a:lnTo>
                  <a:pt x="0" y="3833426"/>
                </a:lnTo>
                <a:lnTo>
                  <a:pt x="0" y="2173222"/>
                </a:lnTo>
                <a:cubicBezTo>
                  <a:pt x="0" y="972985"/>
                  <a:pt x="972985" y="0"/>
                  <a:pt x="2173222" y="0"/>
                </a:cubicBezTo>
                <a:cubicBezTo>
                  <a:pt x="3373459" y="0"/>
                  <a:pt x="4346444" y="972985"/>
                  <a:pt x="4346444" y="2173222"/>
                </a:cubicBezTo>
                <a:lnTo>
                  <a:pt x="4346444" y="45900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9405D1E-7C07-65A2-75A2-7E9EF6B6049B}"/>
              </a:ext>
            </a:extLst>
          </p:cNvPr>
          <p:cNvSpPr/>
          <p:nvPr userDrawn="1"/>
        </p:nvSpPr>
        <p:spPr>
          <a:xfrm rot="13500000" flipH="1">
            <a:off x="11146606" y="1933863"/>
            <a:ext cx="527807" cy="2759754"/>
          </a:xfrm>
          <a:custGeom>
            <a:avLst/>
            <a:gdLst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0 w 690970"/>
              <a:gd name="connsiteY6" fmla="*/ 361288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123701 w 690970"/>
              <a:gd name="connsiteY6" fmla="*/ 3489184 h 3612885"/>
              <a:gd name="connsiteX7" fmla="*/ 0 w 690970"/>
              <a:gd name="connsiteY7" fmla="*/ 3612885 h 3612885"/>
              <a:gd name="connsiteX0" fmla="*/ 123701 w 690970"/>
              <a:gd name="connsiteY0" fmla="*/ 3489184 h 3612885"/>
              <a:gd name="connsiteX1" fmla="*/ 0 w 690970"/>
              <a:gd name="connsiteY1" fmla="*/ 3612885 h 3612885"/>
              <a:gd name="connsiteX2" fmla="*/ 0 w 690970"/>
              <a:gd name="connsiteY2" fmla="*/ 345485 h 3612885"/>
              <a:gd name="connsiteX3" fmla="*/ 345485 w 690970"/>
              <a:gd name="connsiteY3" fmla="*/ 0 h 3612885"/>
              <a:gd name="connsiteX4" fmla="*/ 690970 w 690970"/>
              <a:gd name="connsiteY4" fmla="*/ 345485 h 3612885"/>
              <a:gd name="connsiteX5" fmla="*/ 690970 w 690970"/>
              <a:gd name="connsiteY5" fmla="*/ 2921915 h 3612885"/>
              <a:gd name="connsiteX6" fmla="*/ 572714 w 690970"/>
              <a:gd name="connsiteY6" fmla="*/ 3040171 h 3612885"/>
              <a:gd name="connsiteX7" fmla="*/ 215141 w 690970"/>
              <a:gd name="connsiteY7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215141 w 690970"/>
              <a:gd name="connsiteY6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215141 w 690970"/>
              <a:gd name="connsiteY5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970" h="3612885">
                <a:moveTo>
                  <a:pt x="0" y="3612885"/>
                </a:moveTo>
                <a:lnTo>
                  <a:pt x="0" y="345485"/>
                </a:lnTo>
                <a:cubicBezTo>
                  <a:pt x="0" y="154679"/>
                  <a:pt x="154679" y="0"/>
                  <a:pt x="345485" y="0"/>
                </a:cubicBezTo>
                <a:cubicBezTo>
                  <a:pt x="536291" y="0"/>
                  <a:pt x="690970" y="154679"/>
                  <a:pt x="690970" y="345485"/>
                </a:cubicBezTo>
                <a:lnTo>
                  <a:pt x="690970" y="2921915"/>
                </a:ln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Co-brand and 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445997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6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BD574E3-8AFF-DFA9-0FCB-ACE4DACD25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2691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D574E3-8AFF-DFA9-0FCB-ACE4DACD2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5368925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5482392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368925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74DE7C-EAB9-6B9B-19AB-DEFA4EF622D3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24A7E03-2DC4-A20C-610D-3801615F1648}"/>
              </a:ext>
            </a:extLst>
          </p:cNvPr>
          <p:cNvSpPr>
            <a:spLocks/>
          </p:cNvSpPr>
          <p:nvPr userDrawn="1"/>
        </p:nvSpPr>
        <p:spPr bwMode="auto">
          <a:xfrm>
            <a:off x="5476875" y="3219450"/>
            <a:ext cx="6711950" cy="3638550"/>
          </a:xfrm>
          <a:custGeom>
            <a:avLst/>
            <a:gdLst>
              <a:gd name="T0" fmla="*/ 2114 w 2114"/>
              <a:gd name="T1" fmla="*/ 869 h 1146"/>
              <a:gd name="T2" fmla="*/ 1306 w 2114"/>
              <a:gd name="T3" fmla="*/ 61 h 1146"/>
              <a:gd name="T4" fmla="*/ 1085 w 2114"/>
              <a:gd name="T5" fmla="*/ 61 h 1146"/>
              <a:gd name="T6" fmla="*/ 0 w 2114"/>
              <a:gd name="T7" fmla="*/ 1146 h 1146"/>
              <a:gd name="T8" fmla="*/ 2114 w 2114"/>
              <a:gd name="T9" fmla="*/ 1146 h 1146"/>
              <a:gd name="T10" fmla="*/ 2114 w 2114"/>
              <a:gd name="T11" fmla="*/ 869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4" h="1146">
                <a:moveTo>
                  <a:pt x="2114" y="869"/>
                </a:moveTo>
                <a:cubicBezTo>
                  <a:pt x="1306" y="61"/>
                  <a:pt x="1306" y="61"/>
                  <a:pt x="1306" y="61"/>
                </a:cubicBezTo>
                <a:cubicBezTo>
                  <a:pt x="1245" y="0"/>
                  <a:pt x="1146" y="0"/>
                  <a:pt x="1085" y="61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2114" y="1146"/>
                  <a:pt x="2114" y="1146"/>
                  <a:pt x="2114" y="1146"/>
                </a:cubicBezTo>
                <a:lnTo>
                  <a:pt x="2114" y="869"/>
                </a:ln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85C50D-2AD0-37F1-6186-64FDA03CDB34}"/>
              </a:ext>
            </a:extLst>
          </p:cNvPr>
          <p:cNvSpPr/>
          <p:nvPr userDrawn="1"/>
        </p:nvSpPr>
        <p:spPr>
          <a:xfrm rot="2700000">
            <a:off x="7798710" y="-28189"/>
            <a:ext cx="6936059" cy="4323614"/>
          </a:xfrm>
          <a:custGeom>
            <a:avLst/>
            <a:gdLst>
              <a:gd name="connsiteX0" fmla="*/ 0 w 6936059"/>
              <a:gd name="connsiteY0" fmla="*/ 2612445 h 4323614"/>
              <a:gd name="connsiteX1" fmla="*/ 2612445 w 6936059"/>
              <a:gd name="connsiteY1" fmla="*/ 0 h 4323614"/>
              <a:gd name="connsiteX2" fmla="*/ 6936059 w 6936059"/>
              <a:gd name="connsiteY2" fmla="*/ 4323614 h 4323614"/>
              <a:gd name="connsiteX3" fmla="*/ 492439 w 6936059"/>
              <a:gd name="connsiteY3" fmla="*/ 4323614 h 4323614"/>
              <a:gd name="connsiteX4" fmla="*/ 0 w 6936059"/>
              <a:gd name="connsiteY4" fmla="*/ 3831175 h 432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6059" h="4323614">
                <a:moveTo>
                  <a:pt x="0" y="2612445"/>
                </a:moveTo>
                <a:lnTo>
                  <a:pt x="2612445" y="0"/>
                </a:lnTo>
                <a:lnTo>
                  <a:pt x="6936059" y="4323614"/>
                </a:lnTo>
                <a:lnTo>
                  <a:pt x="492439" y="4323614"/>
                </a:lnTo>
                <a:cubicBezTo>
                  <a:pt x="220472" y="4323614"/>
                  <a:pt x="1" y="4103142"/>
                  <a:pt x="0" y="3831175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F7F7C58-163F-1881-E4D5-96FE1EF56D83}"/>
              </a:ext>
            </a:extLst>
          </p:cNvPr>
          <p:cNvSpPr>
            <a:spLocks/>
          </p:cNvSpPr>
          <p:nvPr userDrawn="1"/>
        </p:nvSpPr>
        <p:spPr bwMode="auto">
          <a:xfrm>
            <a:off x="6511925" y="737524"/>
            <a:ext cx="5368925" cy="5368925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rgbClr val="005587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B7ADD5B-1EFD-EE84-83C7-4F7CA369A2B9}"/>
              </a:ext>
            </a:extLst>
          </p:cNvPr>
          <p:cNvSpPr/>
          <p:nvPr userDrawn="1"/>
        </p:nvSpPr>
        <p:spPr>
          <a:xfrm rot="2700000">
            <a:off x="9656180" y="878325"/>
            <a:ext cx="4632172" cy="5087323"/>
          </a:xfrm>
          <a:custGeom>
            <a:avLst/>
            <a:gdLst>
              <a:gd name="connsiteX0" fmla="*/ 0 w 4724357"/>
              <a:gd name="connsiteY0" fmla="*/ 0 h 4945592"/>
              <a:gd name="connsiteX1" fmla="*/ 4724357 w 4724357"/>
              <a:gd name="connsiteY1" fmla="*/ 4724357 h 4945592"/>
              <a:gd name="connsiteX2" fmla="*/ 4503122 w 4724357"/>
              <a:gd name="connsiteY2" fmla="*/ 4945592 h 4945592"/>
              <a:gd name="connsiteX3" fmla="*/ 607510 w 4724357"/>
              <a:gd name="connsiteY3" fmla="*/ 4945592 h 4945592"/>
              <a:gd name="connsiteX4" fmla="*/ 0 w 4724357"/>
              <a:gd name="connsiteY4" fmla="*/ 4338082 h 4945592"/>
              <a:gd name="connsiteX0" fmla="*/ 4724357 w 4815797"/>
              <a:gd name="connsiteY0" fmla="*/ 4724357 h 4945592"/>
              <a:gd name="connsiteX1" fmla="*/ 4503122 w 4815797"/>
              <a:gd name="connsiteY1" fmla="*/ 4945592 h 4945592"/>
              <a:gd name="connsiteX2" fmla="*/ 607510 w 4815797"/>
              <a:gd name="connsiteY2" fmla="*/ 4945592 h 4945592"/>
              <a:gd name="connsiteX3" fmla="*/ 0 w 4815797"/>
              <a:gd name="connsiteY3" fmla="*/ 4338082 h 4945592"/>
              <a:gd name="connsiteX4" fmla="*/ 0 w 4815797"/>
              <a:gd name="connsiteY4" fmla="*/ 0 h 4945592"/>
              <a:gd name="connsiteX5" fmla="*/ 4815797 w 4815797"/>
              <a:gd name="connsiteY5" fmla="*/ 4815797 h 4945592"/>
              <a:gd name="connsiteX0" fmla="*/ 4724357 w 4724357"/>
              <a:gd name="connsiteY0" fmla="*/ 4724357 h 4945592"/>
              <a:gd name="connsiteX1" fmla="*/ 4503122 w 4724357"/>
              <a:gd name="connsiteY1" fmla="*/ 4945592 h 4945592"/>
              <a:gd name="connsiteX2" fmla="*/ 607510 w 4724357"/>
              <a:gd name="connsiteY2" fmla="*/ 4945592 h 4945592"/>
              <a:gd name="connsiteX3" fmla="*/ 0 w 4724357"/>
              <a:gd name="connsiteY3" fmla="*/ 4338082 h 4945592"/>
              <a:gd name="connsiteX4" fmla="*/ 0 w 4724357"/>
              <a:gd name="connsiteY4" fmla="*/ 0 h 4945592"/>
              <a:gd name="connsiteX0" fmla="*/ 4503122 w 4503122"/>
              <a:gd name="connsiteY0" fmla="*/ 4945592 h 4945592"/>
              <a:gd name="connsiteX1" fmla="*/ 607510 w 4503122"/>
              <a:gd name="connsiteY1" fmla="*/ 4945592 h 4945592"/>
              <a:gd name="connsiteX2" fmla="*/ 0 w 4503122"/>
              <a:gd name="connsiteY2" fmla="*/ 4338082 h 4945592"/>
              <a:gd name="connsiteX3" fmla="*/ 0 w 4503122"/>
              <a:gd name="connsiteY3" fmla="*/ 0 h 494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3122" h="4945592">
                <a:moveTo>
                  <a:pt x="4503122" y="4945592"/>
                </a:moveTo>
                <a:lnTo>
                  <a:pt x="607510" y="4945592"/>
                </a:lnTo>
                <a:cubicBezTo>
                  <a:pt x="271991" y="4945592"/>
                  <a:pt x="0" y="4673601"/>
                  <a:pt x="0" y="4338082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0361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7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39C5FB-65B4-C908-855D-2728400F9E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0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25B56EBA-448E-C7D0-100C-AD7974D3F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7029069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952327-FD57-A506-881F-6BEC092B8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7029069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258D62-E26A-940F-71AE-1DB669277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06884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E6678B-F1D2-BAA4-8C13-157EDC257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B5FAB4-46B6-F50F-3686-3A652C917D56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E6A72EF-4ACE-0FB5-78CD-8CB5D25D38CD}"/>
              </a:ext>
            </a:extLst>
          </p:cNvPr>
          <p:cNvSpPr/>
          <p:nvPr userDrawn="1"/>
        </p:nvSpPr>
        <p:spPr>
          <a:xfrm rot="900000">
            <a:off x="8679642" y="590047"/>
            <a:ext cx="1209408" cy="6535813"/>
          </a:xfrm>
          <a:custGeom>
            <a:avLst/>
            <a:gdLst>
              <a:gd name="connsiteX0" fmla="*/ 482835 w 1209408"/>
              <a:gd name="connsiteY0" fmla="*/ 12286 h 6535813"/>
              <a:gd name="connsiteX1" fmla="*/ 604704 w 1209408"/>
              <a:gd name="connsiteY1" fmla="*/ 0 h 6535813"/>
              <a:gd name="connsiteX2" fmla="*/ 1209408 w 1209408"/>
              <a:gd name="connsiteY2" fmla="*/ 604704 h 6535813"/>
              <a:gd name="connsiteX3" fmla="*/ 1209408 w 1209408"/>
              <a:gd name="connsiteY3" fmla="*/ 6211754 h 6535813"/>
              <a:gd name="connsiteX4" fmla="*/ 0 w 1209408"/>
              <a:gd name="connsiteY4" fmla="*/ 6535813 h 6535813"/>
              <a:gd name="connsiteX5" fmla="*/ 0 w 1209408"/>
              <a:gd name="connsiteY5" fmla="*/ 604704 h 6535813"/>
              <a:gd name="connsiteX6" fmla="*/ 482835 w 1209408"/>
              <a:gd name="connsiteY6" fmla="*/ 12286 h 653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408" h="6535813">
                <a:moveTo>
                  <a:pt x="482835" y="12286"/>
                </a:moveTo>
                <a:cubicBezTo>
                  <a:pt x="522200" y="4230"/>
                  <a:pt x="562958" y="0"/>
                  <a:pt x="604704" y="0"/>
                </a:cubicBezTo>
                <a:cubicBezTo>
                  <a:pt x="938673" y="0"/>
                  <a:pt x="1209408" y="270735"/>
                  <a:pt x="1209408" y="604704"/>
                </a:cubicBezTo>
                <a:lnTo>
                  <a:pt x="1209408" y="6211754"/>
                </a:lnTo>
                <a:lnTo>
                  <a:pt x="0" y="6535813"/>
                </a:lnTo>
                <a:lnTo>
                  <a:pt x="0" y="604704"/>
                </a:lnTo>
                <a:cubicBezTo>
                  <a:pt x="0" y="312481"/>
                  <a:pt x="207282" y="68672"/>
                  <a:pt x="482835" y="1228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A260F01-821A-E0DB-A6B1-B66100FC4906}"/>
              </a:ext>
            </a:extLst>
          </p:cNvPr>
          <p:cNvSpPr/>
          <p:nvPr userDrawn="1"/>
        </p:nvSpPr>
        <p:spPr>
          <a:xfrm rot="900000">
            <a:off x="10876535" y="3369355"/>
            <a:ext cx="737236" cy="3646170"/>
          </a:xfrm>
          <a:custGeom>
            <a:avLst/>
            <a:gdLst>
              <a:gd name="connsiteX0" fmla="*/ 294329 w 737236"/>
              <a:gd name="connsiteY0" fmla="*/ 7489 h 3646170"/>
              <a:gd name="connsiteX1" fmla="*/ 368618 w 737236"/>
              <a:gd name="connsiteY1" fmla="*/ 0 h 3646170"/>
              <a:gd name="connsiteX2" fmla="*/ 737236 w 737236"/>
              <a:gd name="connsiteY2" fmla="*/ 368618 h 3646170"/>
              <a:gd name="connsiteX3" fmla="*/ 737235 w 737236"/>
              <a:gd name="connsiteY3" fmla="*/ 3448629 h 3646170"/>
              <a:gd name="connsiteX4" fmla="*/ 0 w 737236"/>
              <a:gd name="connsiteY4" fmla="*/ 3646170 h 3646170"/>
              <a:gd name="connsiteX5" fmla="*/ 0 w 737236"/>
              <a:gd name="connsiteY5" fmla="*/ 368618 h 3646170"/>
              <a:gd name="connsiteX6" fmla="*/ 294329 w 737236"/>
              <a:gd name="connsiteY6" fmla="*/ 7489 h 364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236" h="3646170">
                <a:moveTo>
                  <a:pt x="294329" y="7489"/>
                </a:moveTo>
                <a:cubicBezTo>
                  <a:pt x="318325" y="2579"/>
                  <a:pt x="343170" y="0"/>
                  <a:pt x="368618" y="0"/>
                </a:cubicBezTo>
                <a:cubicBezTo>
                  <a:pt x="572200" y="0"/>
                  <a:pt x="737236" y="165036"/>
                  <a:pt x="737236" y="368618"/>
                </a:cubicBezTo>
                <a:lnTo>
                  <a:pt x="737235" y="3448629"/>
                </a:lnTo>
                <a:lnTo>
                  <a:pt x="0" y="3646170"/>
                </a:lnTo>
                <a:lnTo>
                  <a:pt x="0" y="368618"/>
                </a:lnTo>
                <a:cubicBezTo>
                  <a:pt x="1" y="190484"/>
                  <a:pt x="126356" y="41861"/>
                  <a:pt x="294329" y="748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CF9C9-26E4-4CCA-2489-EA1403AF749A}"/>
              </a:ext>
            </a:extLst>
          </p:cNvPr>
          <p:cNvCxnSpPr>
            <a:cxnSpLocks/>
          </p:cNvCxnSpPr>
          <p:nvPr userDrawn="1"/>
        </p:nvCxnSpPr>
        <p:spPr>
          <a:xfrm rot="900000" flipH="1">
            <a:off x="9695751" y="-132832"/>
            <a:ext cx="0" cy="711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6662C6-F32D-D286-E981-FFF7563738A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16112" y="990600"/>
            <a:ext cx="1572166" cy="5867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(V3.0.0)</a:t>
            </a:r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5% Charcoal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Indigo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9" r:id="rId6"/>
    <p:sldLayoutId id="2147484280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47" r:id="rId15"/>
    <p:sldLayoutId id="2147484248" r:id="rId16"/>
    <p:sldLayoutId id="2147484249" r:id="rId17"/>
    <p:sldLayoutId id="2147484250" r:id="rId18"/>
    <p:sldLayoutId id="2147484251" r:id="rId19"/>
    <p:sldLayoutId id="2147484252" r:id="rId20"/>
    <p:sldLayoutId id="2147484253" r:id="rId21"/>
    <p:sldLayoutId id="2147484254" r:id="rId22"/>
    <p:sldLayoutId id="2147484255" r:id="rId23"/>
    <p:sldLayoutId id="2147484256" r:id="rId24"/>
    <p:sldLayoutId id="2147484281" r:id="rId25"/>
    <p:sldLayoutId id="2147484282" r:id="rId26"/>
    <p:sldLayoutId id="2147484283" r:id="rId27"/>
    <p:sldLayoutId id="2147484284" r:id="rId28"/>
    <p:sldLayoutId id="2147484285" r:id="rId29"/>
    <p:sldLayoutId id="2147484286" r:id="rId30"/>
    <p:sldLayoutId id="2147484287" r:id="rId31"/>
    <p:sldLayoutId id="2147484288" r:id="rId32"/>
    <p:sldLayoutId id="2147484289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2d7601d89bf543c2b56545072349f957?elqTrackId=8d2cf6eea8e648ddb39140a68aec9e20&amp;elqaid=1251&amp;elqat=2" TargetMode="External"/><Relationship Id="rId2" Type="http://schemas.openxmlformats.org/officeDocument/2006/relationships/hyperlink" Target="mailto:marketing.automation@iqvia.com?subject=I%20have%20a%20question%20for%20the%20MA%20Open%20Office%20Hour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world.iqvia.com/guidelines/#/guide/ecd19cdb-0cf6-4970-a3a3-37c38737f1f3/page/8adb46af-6f7c-4e20-a1a9-74f75695e60c" TargetMode="External"/><Relationship Id="rId2" Type="http://schemas.openxmlformats.org/officeDocument/2006/relationships/hyperlink" Target="https://secure.constellation.iqvia.com/MarketingAutomationToolbox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8D506-B3D3-49B3-85B0-129BCC5133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Email Campaign Fundamentals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6AFAF-2B5B-4A50-9008-998B2C9A0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Marketing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DBC8B-FF70-423E-AE3E-988A9928E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Bindhu L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April 2024</a:t>
            </a:r>
          </a:p>
        </p:txBody>
      </p:sp>
    </p:spTree>
    <p:extLst>
      <p:ext uri="{BB962C8B-B14F-4D97-AF65-F5344CB8AC3E}">
        <p14:creationId xmlns:p14="http://schemas.microsoft.com/office/powerpoint/2010/main" val="180863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4547-E6EF-464C-A5E1-927B24E7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metrics and what they tell us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94047-9745-4AC0-B0DD-D7F60707D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6EC3EE2-D01F-4EFB-9BF3-D661732221CF}"/>
              </a:ext>
            </a:extLst>
          </p:cNvPr>
          <p:cNvSpPr txBox="1">
            <a:spLocks/>
          </p:cNvSpPr>
          <p:nvPr/>
        </p:nvSpPr>
        <p:spPr>
          <a:xfrm>
            <a:off x="1401189" y="1311053"/>
            <a:ext cx="2226665" cy="1434592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Open rates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27123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Subject line quality &amp; Audience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The number of times an email is opened as a percentage of delivery.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A unique open rate measures once per recipient rather than the total number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4CEE52-7A77-4646-BEB1-5825BD64E98E}"/>
              </a:ext>
            </a:extLst>
          </p:cNvPr>
          <p:cNvSpPr/>
          <p:nvPr/>
        </p:nvSpPr>
        <p:spPr>
          <a:xfrm>
            <a:off x="686009" y="1252125"/>
            <a:ext cx="673707" cy="661349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A81EE3E-352A-46EC-9884-483C8C452C51}"/>
              </a:ext>
            </a:extLst>
          </p:cNvPr>
          <p:cNvSpPr txBox="1">
            <a:spLocks/>
          </p:cNvSpPr>
          <p:nvPr/>
        </p:nvSpPr>
        <p:spPr>
          <a:xfrm>
            <a:off x="1401188" y="3353980"/>
            <a:ext cx="1769464" cy="1186322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Delivery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27123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Data quality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Total emails delivered divided by the total emails sent.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Linked with bounce rate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955F45-3C90-4726-99A5-3B1E1D58E3DA}"/>
              </a:ext>
            </a:extLst>
          </p:cNvPr>
          <p:cNvSpPr/>
          <p:nvPr/>
        </p:nvSpPr>
        <p:spPr>
          <a:xfrm>
            <a:off x="686008" y="3258401"/>
            <a:ext cx="673707" cy="661349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CF90EC2-D662-4B4E-AFEE-75394079321E}"/>
              </a:ext>
            </a:extLst>
          </p:cNvPr>
          <p:cNvSpPr txBox="1">
            <a:spLocks/>
          </p:cNvSpPr>
          <p:nvPr/>
        </p:nvSpPr>
        <p:spPr>
          <a:xfrm>
            <a:off x="5654390" y="1287273"/>
            <a:ext cx="1872700" cy="1186322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Click rates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27123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Strength of CTAs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The number of times an email is clicked as a percentage of delivery.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A unique click rate measures once per recipient rather than the total number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C79318-917E-4517-91DE-4FC3F7D81CBD}"/>
              </a:ext>
            </a:extLst>
          </p:cNvPr>
          <p:cNvSpPr/>
          <p:nvPr/>
        </p:nvSpPr>
        <p:spPr>
          <a:xfrm>
            <a:off x="4874414" y="1252124"/>
            <a:ext cx="673707" cy="661349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35F76AAA-0E0F-4150-A0BC-6C915558152A}"/>
              </a:ext>
            </a:extLst>
          </p:cNvPr>
          <p:cNvSpPr txBox="1">
            <a:spLocks/>
          </p:cNvSpPr>
          <p:nvPr/>
        </p:nvSpPr>
        <p:spPr>
          <a:xfrm>
            <a:off x="5654390" y="3429000"/>
            <a:ext cx="1769464" cy="1186322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Bounce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27123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Data quality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percentage of your total emails sent that could not be successfully delivered to the recipient's inbox.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E9277E7-0FA8-42F8-8D74-2DB560FBB272}"/>
              </a:ext>
            </a:extLst>
          </p:cNvPr>
          <p:cNvSpPr/>
          <p:nvPr/>
        </p:nvSpPr>
        <p:spPr>
          <a:xfrm>
            <a:off x="4874414" y="3258401"/>
            <a:ext cx="673707" cy="661349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3E56616-4132-4960-8F08-694ED6584353}"/>
              </a:ext>
            </a:extLst>
          </p:cNvPr>
          <p:cNvSpPr txBox="1">
            <a:spLocks/>
          </p:cNvSpPr>
          <p:nvPr/>
        </p:nvSpPr>
        <p:spPr>
          <a:xfrm>
            <a:off x="9289467" y="1309238"/>
            <a:ext cx="1903743" cy="1186322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Click to open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27123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Engagement with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This provides a percentage comparison of unique clicks by unique opens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1CA7E28-317F-487B-BE13-3E12D595974F}"/>
              </a:ext>
            </a:extLst>
          </p:cNvPr>
          <p:cNvSpPr/>
          <p:nvPr/>
        </p:nvSpPr>
        <p:spPr>
          <a:xfrm>
            <a:off x="8504036" y="1287273"/>
            <a:ext cx="673707" cy="661349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2DB5B80-961E-4F15-BD95-6A74F9F3C050}"/>
              </a:ext>
            </a:extLst>
          </p:cNvPr>
          <p:cNvSpPr txBox="1">
            <a:spLocks/>
          </p:cNvSpPr>
          <p:nvPr/>
        </p:nvSpPr>
        <p:spPr>
          <a:xfrm>
            <a:off x="9289467" y="3357295"/>
            <a:ext cx="1769464" cy="1186322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Forward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shows the total possible forwarders divided by the delivered volume. Provides an insight into how many people sent your email on to another person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71EAFE-FBB4-4944-9903-D22074EF63F9}"/>
              </a:ext>
            </a:extLst>
          </p:cNvPr>
          <p:cNvSpPr/>
          <p:nvPr/>
        </p:nvSpPr>
        <p:spPr>
          <a:xfrm>
            <a:off x="8504036" y="3258401"/>
            <a:ext cx="673707" cy="661349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FDCA5C9-5009-4FA4-B8AD-71F9DA9C153C}"/>
              </a:ext>
            </a:extLst>
          </p:cNvPr>
          <p:cNvSpPr/>
          <p:nvPr/>
        </p:nvSpPr>
        <p:spPr>
          <a:xfrm>
            <a:off x="1411232" y="5245683"/>
            <a:ext cx="92854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Hard v Soft Bounces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hard bounce is an email that permanently could not be delivered i.e. invalid email or domain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soft bounce is an email that temporarily could not be delivered i.e. inbox full, mail server unavailable. Some soft bounces will be converted to a hard bounce after they bounce 3 times.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3D5FC48-D7AB-4524-9E86-20C575EE5D97}"/>
              </a:ext>
            </a:extLst>
          </p:cNvPr>
          <p:cNvSpPr/>
          <p:nvPr/>
        </p:nvSpPr>
        <p:spPr>
          <a:xfrm>
            <a:off x="683069" y="5103187"/>
            <a:ext cx="673707" cy="661349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3568F29A-A690-4FA6-9BF3-58FEF572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172" y="3269035"/>
            <a:ext cx="640080" cy="64008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985D5784-081C-4371-ABCA-D6DC5D20B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5291" y="1324273"/>
            <a:ext cx="571196" cy="571196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A3554F49-F258-442F-B7B6-AA15CD2FC7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8858" y="1310389"/>
            <a:ext cx="544817" cy="544817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52EC29CA-5EC0-43B8-BFD8-8C3756737E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6652" y="1240354"/>
            <a:ext cx="640080" cy="64008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9FC305F5-2DF8-4371-89D7-9AD09AF8E4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86407" y="3242729"/>
            <a:ext cx="640080" cy="64008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C73966E2-5135-4C30-89AF-A9A60FB5F1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4854" y="3288222"/>
            <a:ext cx="596416" cy="596416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66A60468-4D56-4A5F-A783-A7D03B6295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9836" y="5135653"/>
            <a:ext cx="596416" cy="59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1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4E07-FA5B-463D-BEF2-6B00DEA1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issues with email metrics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FD6D00-3468-4F1E-9835-F6964C9B6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903F9B8-0C08-4FF3-B76E-726F8701DFDF}"/>
              </a:ext>
            </a:extLst>
          </p:cNvPr>
          <p:cNvSpPr/>
          <p:nvPr/>
        </p:nvSpPr>
        <p:spPr>
          <a:xfrm rot="5400000">
            <a:off x="858493" y="1095810"/>
            <a:ext cx="1375838" cy="30928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BCB5D-00C0-48D9-80F2-DC619A593BF3}"/>
              </a:ext>
            </a:extLst>
          </p:cNvPr>
          <p:cNvSpPr txBox="1"/>
          <p:nvPr/>
        </p:nvSpPr>
        <p:spPr>
          <a:xfrm>
            <a:off x="384693" y="2245365"/>
            <a:ext cx="2188177" cy="80857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Low open rates</a:t>
            </a: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ABA8EE42-203F-477E-B47C-3BA9071EB33A}"/>
              </a:ext>
            </a:extLst>
          </p:cNvPr>
          <p:cNvSpPr/>
          <p:nvPr/>
        </p:nvSpPr>
        <p:spPr>
          <a:xfrm rot="5400000">
            <a:off x="1089212" y="2748055"/>
            <a:ext cx="914399" cy="30928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A12EB-3B72-476E-B42A-E95898C77FDF}"/>
              </a:ext>
            </a:extLst>
          </p:cNvPr>
          <p:cNvSpPr txBox="1"/>
          <p:nvPr/>
        </p:nvSpPr>
        <p:spPr>
          <a:xfrm>
            <a:off x="384694" y="3867567"/>
            <a:ext cx="2188177" cy="80857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Low click rates</a:t>
            </a: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558F8BA-BBB4-4C49-BEAD-81250F0AFC76}"/>
              </a:ext>
            </a:extLst>
          </p:cNvPr>
          <p:cNvSpPr/>
          <p:nvPr/>
        </p:nvSpPr>
        <p:spPr>
          <a:xfrm rot="5400000">
            <a:off x="1089213" y="3976762"/>
            <a:ext cx="914399" cy="30928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B8289-7ED0-43FF-B358-062F401754CE}"/>
              </a:ext>
            </a:extLst>
          </p:cNvPr>
          <p:cNvSpPr txBox="1"/>
          <p:nvPr/>
        </p:nvSpPr>
        <p:spPr>
          <a:xfrm>
            <a:off x="384695" y="5118099"/>
            <a:ext cx="2420850" cy="80857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Low delivery rates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475CDE-26CC-4077-B23D-DBBFF80BE055}"/>
              </a:ext>
            </a:extLst>
          </p:cNvPr>
          <p:cNvSpPr txBox="1"/>
          <p:nvPr/>
        </p:nvSpPr>
        <p:spPr>
          <a:xfrm>
            <a:off x="384694" y="1472534"/>
            <a:ext cx="2575664" cy="3385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Problem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DD1BC4-0EF3-4BC1-852F-F013EDC4C71A}"/>
              </a:ext>
            </a:extLst>
          </p:cNvPr>
          <p:cNvSpPr/>
          <p:nvPr/>
        </p:nvSpPr>
        <p:spPr>
          <a:xfrm>
            <a:off x="6858000" y="1954301"/>
            <a:ext cx="5029200" cy="1573538"/>
          </a:xfrm>
          <a:prstGeom prst="rect">
            <a:avLst/>
          </a:prstGeom>
          <a:solidFill>
            <a:srgbClr val="F4F5F5"/>
          </a:solidFill>
        </p:spPr>
        <p:txBody>
          <a:bodyPr lIns="182880" anchor="ctr">
            <a:noAutofit/>
          </a:bodyPr>
          <a:lstStyle/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Consider your subject line, A/B testing, styles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Think about the frequency of your communications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Consider when you are sending 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Review data for frequent non-openers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Review frequent soft-bouncers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Hard to identify, look at frequent non-openers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F4FCA5-E2AF-413C-BCE5-295D9EDA9674}"/>
              </a:ext>
            </a:extLst>
          </p:cNvPr>
          <p:cNvSpPr/>
          <p:nvPr/>
        </p:nvSpPr>
        <p:spPr>
          <a:xfrm>
            <a:off x="3183284" y="3837267"/>
            <a:ext cx="3498070" cy="923330"/>
          </a:xfrm>
          <a:prstGeom prst="rect">
            <a:avLst/>
          </a:prstGeom>
          <a:solidFill>
            <a:srgbClr val="F4F5F5"/>
          </a:solidFill>
        </p:spPr>
        <p:txBody>
          <a:bodyPr lIns="182880" anchor="ctr">
            <a:noAutofit/>
          </a:bodyPr>
          <a:lstStyle/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00BF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Content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00BF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Layout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00BF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CTA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422AFA-D333-4837-95A5-9BDB4B537602}"/>
              </a:ext>
            </a:extLst>
          </p:cNvPr>
          <p:cNvSpPr/>
          <p:nvPr/>
        </p:nvSpPr>
        <p:spPr>
          <a:xfrm>
            <a:off x="6857997" y="3841301"/>
            <a:ext cx="5029203" cy="923330"/>
          </a:xfrm>
          <a:prstGeom prst="rect">
            <a:avLst/>
          </a:prstGeom>
          <a:solidFill>
            <a:srgbClr val="F4F5F5"/>
          </a:solidFill>
        </p:spPr>
        <p:txBody>
          <a:bodyPr lIns="182880" anchor="ctr">
            <a:noAutofit/>
          </a:bodyPr>
          <a:lstStyle/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Content should be relevant, not too copy heavy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Layout should be clear and align with purpose of email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Make sure there is a clear CTA, ideally ‘above the fold’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4C296A-13F5-4DC9-9B72-653F6D905E6D}"/>
              </a:ext>
            </a:extLst>
          </p:cNvPr>
          <p:cNvSpPr/>
          <p:nvPr/>
        </p:nvSpPr>
        <p:spPr>
          <a:xfrm>
            <a:off x="3183283" y="5070025"/>
            <a:ext cx="3498069" cy="923330"/>
          </a:xfrm>
          <a:prstGeom prst="rect">
            <a:avLst/>
          </a:prstGeom>
          <a:solidFill>
            <a:srgbClr val="F4F5F5"/>
          </a:solidFill>
        </p:spPr>
        <p:txBody>
          <a:bodyPr lIns="182880" anchor="ctr">
            <a:noAutofit/>
          </a:bodyPr>
          <a:lstStyle/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00BF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Bounced addresses not filtered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00BF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Overall data quality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B6803F-5043-414C-B476-0347814A6D62}"/>
              </a:ext>
            </a:extLst>
          </p:cNvPr>
          <p:cNvSpPr/>
          <p:nvPr/>
        </p:nvSpPr>
        <p:spPr>
          <a:xfrm>
            <a:off x="6858001" y="5060720"/>
            <a:ext cx="5029199" cy="923330"/>
          </a:xfrm>
          <a:prstGeom prst="rect">
            <a:avLst/>
          </a:prstGeom>
          <a:solidFill>
            <a:srgbClr val="F4F5F5"/>
          </a:solidFill>
        </p:spPr>
        <p:txBody>
          <a:bodyPr lIns="182880" anchor="ctr">
            <a:noAutofit/>
          </a:bodyPr>
          <a:lstStyle/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Review data for frequent soft bounces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Review data regularly and cleanse where appropriate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EEE8CB-EE32-46F6-A560-F8C4AC428DBB}"/>
              </a:ext>
            </a:extLst>
          </p:cNvPr>
          <p:cNvSpPr/>
          <p:nvPr/>
        </p:nvSpPr>
        <p:spPr>
          <a:xfrm>
            <a:off x="3183285" y="1954300"/>
            <a:ext cx="3498070" cy="1593907"/>
          </a:xfrm>
          <a:prstGeom prst="rect">
            <a:avLst/>
          </a:prstGeom>
          <a:solidFill>
            <a:srgbClr val="F4F5F5"/>
          </a:solidFill>
        </p:spPr>
        <p:txBody>
          <a:bodyPr lIns="182880" anchor="ctr">
            <a:noAutofit/>
          </a:bodyPr>
          <a:lstStyle/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00BF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Ineffective subject line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00BF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Too many emails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00BF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Timing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00BF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Recipients no longer interested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00BF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Bounced addresses not filtered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00BF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Spam/junk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19B0AC-E0C0-4380-A71D-4CD202E6B690}"/>
              </a:ext>
            </a:extLst>
          </p:cNvPr>
          <p:cNvSpPr txBox="1"/>
          <p:nvPr/>
        </p:nvSpPr>
        <p:spPr>
          <a:xfrm>
            <a:off x="3183283" y="1469767"/>
            <a:ext cx="2575664" cy="3385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Reason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123D5F-11B5-432F-A1D1-1346ECD0D44D}"/>
              </a:ext>
            </a:extLst>
          </p:cNvPr>
          <p:cNvSpPr txBox="1"/>
          <p:nvPr/>
        </p:nvSpPr>
        <p:spPr>
          <a:xfrm>
            <a:off x="6857997" y="1469767"/>
            <a:ext cx="2575664" cy="3385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26775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164594-7E85-4B72-A9C3-6CBBF7E5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294468"/>
            <a:ext cx="11338560" cy="768263"/>
          </a:xfrm>
        </p:spPr>
        <p:txBody>
          <a:bodyPr/>
          <a:lstStyle/>
          <a:p>
            <a:r>
              <a:rPr lang="en-GB" dirty="0"/>
              <a:t>Key Takeaways</a:t>
            </a:r>
            <a:endParaRPr lang="en-US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E9F3D98-0F41-4796-A455-C6E178844CA6}"/>
              </a:ext>
            </a:extLst>
          </p:cNvPr>
          <p:cNvSpPr>
            <a:spLocks/>
          </p:cNvSpPr>
          <p:nvPr/>
        </p:nvSpPr>
        <p:spPr bwMode="auto">
          <a:xfrm>
            <a:off x="849312" y="1704421"/>
            <a:ext cx="1850800" cy="9513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47E845E2-66B3-4FE4-8C02-0361D124D15E}"/>
              </a:ext>
            </a:extLst>
          </p:cNvPr>
          <p:cNvSpPr>
            <a:spLocks/>
          </p:cNvSpPr>
          <p:nvPr/>
        </p:nvSpPr>
        <p:spPr bwMode="auto">
          <a:xfrm>
            <a:off x="654578" y="2858097"/>
            <a:ext cx="2442771" cy="949355"/>
          </a:xfrm>
          <a:custGeom>
            <a:avLst/>
            <a:gdLst>
              <a:gd name="T0" fmla="*/ 1017 w 1067"/>
              <a:gd name="T1" fmla="*/ 0 h 409"/>
              <a:gd name="T2" fmla="*/ 97 w 1067"/>
              <a:gd name="T3" fmla="*/ 0 h 409"/>
              <a:gd name="T4" fmla="*/ 170 w 1067"/>
              <a:gd name="T5" fmla="*/ 72 h 409"/>
              <a:gd name="T6" fmla="*/ 180 w 1067"/>
              <a:gd name="T7" fmla="*/ 120 h 409"/>
              <a:gd name="T8" fmla="*/ 171 w 1067"/>
              <a:gd name="T9" fmla="*/ 163 h 409"/>
              <a:gd name="T10" fmla="*/ 0 w 1067"/>
              <a:gd name="T11" fmla="*/ 306 h 409"/>
              <a:gd name="T12" fmla="*/ 188 w 1067"/>
              <a:gd name="T13" fmla="*/ 306 h 409"/>
              <a:gd name="T14" fmla="*/ 188 w 1067"/>
              <a:gd name="T15" fmla="*/ 409 h 409"/>
              <a:gd name="T16" fmla="*/ 1017 w 1067"/>
              <a:gd name="T17" fmla="*/ 409 h 409"/>
              <a:gd name="T18" fmla="*/ 1067 w 1067"/>
              <a:gd name="T19" fmla="*/ 359 h 409"/>
              <a:gd name="T20" fmla="*/ 1067 w 1067"/>
              <a:gd name="T21" fmla="*/ 50 h 409"/>
              <a:gd name="T22" fmla="*/ 1017 w 1067"/>
              <a:gd name="T23" fmla="*/ 0 h 409"/>
              <a:gd name="connsiteX0" fmla="*/ 9531 w 10000"/>
              <a:gd name="connsiteY0" fmla="*/ 0 h 10148"/>
              <a:gd name="connsiteX1" fmla="*/ 909 w 10000"/>
              <a:gd name="connsiteY1" fmla="*/ 0 h 10148"/>
              <a:gd name="connsiteX2" fmla="*/ 1593 w 10000"/>
              <a:gd name="connsiteY2" fmla="*/ 1760 h 10148"/>
              <a:gd name="connsiteX3" fmla="*/ 1687 w 10000"/>
              <a:gd name="connsiteY3" fmla="*/ 2934 h 10148"/>
              <a:gd name="connsiteX4" fmla="*/ 1603 w 10000"/>
              <a:gd name="connsiteY4" fmla="*/ 3985 h 10148"/>
              <a:gd name="connsiteX5" fmla="*/ 0 w 10000"/>
              <a:gd name="connsiteY5" fmla="*/ 7482 h 10148"/>
              <a:gd name="connsiteX6" fmla="*/ 20 w 10000"/>
              <a:gd name="connsiteY6" fmla="*/ 7991 h 10148"/>
              <a:gd name="connsiteX7" fmla="*/ 1762 w 10000"/>
              <a:gd name="connsiteY7" fmla="*/ 10000 h 10148"/>
              <a:gd name="connsiteX8" fmla="*/ 9531 w 10000"/>
              <a:gd name="connsiteY8" fmla="*/ 10000 h 10148"/>
              <a:gd name="connsiteX9" fmla="*/ 10000 w 10000"/>
              <a:gd name="connsiteY9" fmla="*/ 8778 h 10148"/>
              <a:gd name="connsiteX10" fmla="*/ 10000 w 10000"/>
              <a:gd name="connsiteY10" fmla="*/ 1222 h 10148"/>
              <a:gd name="connsiteX11" fmla="*/ 9531 w 10000"/>
              <a:gd name="connsiteY11" fmla="*/ 0 h 10148"/>
              <a:gd name="connsiteX0" fmla="*/ 9531 w 10000"/>
              <a:gd name="connsiteY0" fmla="*/ 0 h 10148"/>
              <a:gd name="connsiteX1" fmla="*/ 909 w 10000"/>
              <a:gd name="connsiteY1" fmla="*/ 0 h 10148"/>
              <a:gd name="connsiteX2" fmla="*/ 1593 w 10000"/>
              <a:gd name="connsiteY2" fmla="*/ 1760 h 10148"/>
              <a:gd name="connsiteX3" fmla="*/ 1687 w 10000"/>
              <a:gd name="connsiteY3" fmla="*/ 2934 h 10148"/>
              <a:gd name="connsiteX4" fmla="*/ 1603 w 10000"/>
              <a:gd name="connsiteY4" fmla="*/ 3985 h 10148"/>
              <a:gd name="connsiteX5" fmla="*/ 0 w 10000"/>
              <a:gd name="connsiteY5" fmla="*/ 7482 h 10148"/>
              <a:gd name="connsiteX6" fmla="*/ 20 w 10000"/>
              <a:gd name="connsiteY6" fmla="*/ 7991 h 10148"/>
              <a:gd name="connsiteX7" fmla="*/ 1762 w 10000"/>
              <a:gd name="connsiteY7" fmla="*/ 10000 h 10148"/>
              <a:gd name="connsiteX8" fmla="*/ 9531 w 10000"/>
              <a:gd name="connsiteY8" fmla="*/ 10000 h 10148"/>
              <a:gd name="connsiteX9" fmla="*/ 10000 w 10000"/>
              <a:gd name="connsiteY9" fmla="*/ 8778 h 10148"/>
              <a:gd name="connsiteX10" fmla="*/ 10000 w 10000"/>
              <a:gd name="connsiteY10" fmla="*/ 1222 h 10148"/>
              <a:gd name="connsiteX11" fmla="*/ 9531 w 10000"/>
              <a:gd name="connsiteY11" fmla="*/ 0 h 1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148">
                <a:moveTo>
                  <a:pt x="9531" y="0"/>
                </a:moveTo>
                <a:lnTo>
                  <a:pt x="909" y="0"/>
                </a:lnTo>
                <a:cubicBezTo>
                  <a:pt x="1387" y="538"/>
                  <a:pt x="1546" y="1491"/>
                  <a:pt x="1593" y="1760"/>
                </a:cubicBezTo>
                <a:cubicBezTo>
                  <a:pt x="1659" y="2103"/>
                  <a:pt x="1687" y="2518"/>
                  <a:pt x="1687" y="2934"/>
                </a:cubicBezTo>
                <a:cubicBezTo>
                  <a:pt x="1687" y="3325"/>
                  <a:pt x="1659" y="3692"/>
                  <a:pt x="1603" y="3985"/>
                </a:cubicBezTo>
                <a:cubicBezTo>
                  <a:pt x="1246" y="6064"/>
                  <a:pt x="347" y="6528"/>
                  <a:pt x="0" y="7482"/>
                </a:cubicBezTo>
                <a:cubicBezTo>
                  <a:pt x="72" y="8127"/>
                  <a:pt x="20" y="7991"/>
                  <a:pt x="20" y="7991"/>
                </a:cubicBezTo>
                <a:cubicBezTo>
                  <a:pt x="20" y="10509"/>
                  <a:pt x="177" y="9665"/>
                  <a:pt x="1762" y="10000"/>
                </a:cubicBezTo>
                <a:cubicBezTo>
                  <a:pt x="3347" y="10335"/>
                  <a:pt x="9531" y="10000"/>
                  <a:pt x="9531" y="10000"/>
                </a:cubicBezTo>
                <a:cubicBezTo>
                  <a:pt x="9794" y="10000"/>
                  <a:pt x="10000" y="9462"/>
                  <a:pt x="10000" y="8778"/>
                </a:cubicBezTo>
                <a:lnTo>
                  <a:pt x="10000" y="1222"/>
                </a:lnTo>
                <a:cubicBezTo>
                  <a:pt x="10000" y="562"/>
                  <a:pt x="9794" y="0"/>
                  <a:pt x="95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14088428-9D43-455F-8DFC-A8466646764B}"/>
              </a:ext>
            </a:extLst>
          </p:cNvPr>
          <p:cNvSpPr>
            <a:spLocks/>
          </p:cNvSpPr>
          <p:nvPr/>
        </p:nvSpPr>
        <p:spPr bwMode="auto">
          <a:xfrm>
            <a:off x="753200" y="4010219"/>
            <a:ext cx="2667215" cy="935509"/>
          </a:xfrm>
          <a:custGeom>
            <a:avLst/>
            <a:gdLst>
              <a:gd name="T0" fmla="*/ 1115 w 1165"/>
              <a:gd name="T1" fmla="*/ 0 h 409"/>
              <a:gd name="T2" fmla="*/ 7 w 1165"/>
              <a:gd name="T3" fmla="*/ 0 h 409"/>
              <a:gd name="T4" fmla="*/ 73 w 1165"/>
              <a:gd name="T5" fmla="*/ 59 h 409"/>
              <a:gd name="T6" fmla="*/ 82 w 1165"/>
              <a:gd name="T7" fmla="*/ 100 h 409"/>
              <a:gd name="T8" fmla="*/ 77 w 1165"/>
              <a:gd name="T9" fmla="*/ 132 h 409"/>
              <a:gd name="T10" fmla="*/ 62 w 1165"/>
              <a:gd name="T11" fmla="*/ 160 h 409"/>
              <a:gd name="T12" fmla="*/ 22 w 1165"/>
              <a:gd name="T13" fmla="*/ 192 h 409"/>
              <a:gd name="T14" fmla="*/ 67 w 1165"/>
              <a:gd name="T15" fmla="*/ 226 h 409"/>
              <a:gd name="T16" fmla="*/ 89 w 1165"/>
              <a:gd name="T17" fmla="*/ 293 h 409"/>
              <a:gd name="T18" fmla="*/ 78 w 1165"/>
              <a:gd name="T19" fmla="*/ 341 h 409"/>
              <a:gd name="T20" fmla="*/ 0 w 1165"/>
              <a:gd name="T21" fmla="*/ 409 h 409"/>
              <a:gd name="T22" fmla="*/ 1115 w 1165"/>
              <a:gd name="T23" fmla="*/ 409 h 409"/>
              <a:gd name="T24" fmla="*/ 1165 w 1165"/>
              <a:gd name="T25" fmla="*/ 359 h 409"/>
              <a:gd name="T26" fmla="*/ 1165 w 1165"/>
              <a:gd name="T27" fmla="*/ 50 h 409"/>
              <a:gd name="T28" fmla="*/ 1115 w 1165"/>
              <a:gd name="T2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65" h="409">
                <a:moveTo>
                  <a:pt x="1115" y="0"/>
                </a:moveTo>
                <a:cubicBezTo>
                  <a:pt x="7" y="0"/>
                  <a:pt x="7" y="0"/>
                  <a:pt x="7" y="0"/>
                </a:cubicBezTo>
                <a:cubicBezTo>
                  <a:pt x="51" y="18"/>
                  <a:pt x="68" y="50"/>
                  <a:pt x="73" y="59"/>
                </a:cubicBezTo>
                <a:cubicBezTo>
                  <a:pt x="79" y="71"/>
                  <a:pt x="82" y="85"/>
                  <a:pt x="82" y="100"/>
                </a:cubicBezTo>
                <a:cubicBezTo>
                  <a:pt x="82" y="111"/>
                  <a:pt x="80" y="122"/>
                  <a:pt x="77" y="132"/>
                </a:cubicBezTo>
                <a:cubicBezTo>
                  <a:pt x="74" y="142"/>
                  <a:pt x="69" y="152"/>
                  <a:pt x="62" y="160"/>
                </a:cubicBezTo>
                <a:cubicBezTo>
                  <a:pt x="56" y="168"/>
                  <a:pt x="33" y="190"/>
                  <a:pt x="22" y="192"/>
                </a:cubicBezTo>
                <a:cubicBezTo>
                  <a:pt x="37" y="196"/>
                  <a:pt x="53" y="208"/>
                  <a:pt x="67" y="226"/>
                </a:cubicBezTo>
                <a:cubicBezTo>
                  <a:pt x="82" y="244"/>
                  <a:pt x="89" y="266"/>
                  <a:pt x="89" y="293"/>
                </a:cubicBezTo>
                <a:cubicBezTo>
                  <a:pt x="89" y="311"/>
                  <a:pt x="85" y="327"/>
                  <a:pt x="78" y="341"/>
                </a:cubicBezTo>
                <a:cubicBezTo>
                  <a:pt x="73" y="352"/>
                  <a:pt x="46" y="392"/>
                  <a:pt x="0" y="409"/>
                </a:cubicBezTo>
                <a:cubicBezTo>
                  <a:pt x="1115" y="409"/>
                  <a:pt x="1115" y="409"/>
                  <a:pt x="1115" y="409"/>
                </a:cubicBezTo>
                <a:cubicBezTo>
                  <a:pt x="1143" y="409"/>
                  <a:pt x="1165" y="386"/>
                  <a:pt x="1165" y="359"/>
                </a:cubicBezTo>
                <a:cubicBezTo>
                  <a:pt x="1165" y="50"/>
                  <a:pt x="1165" y="50"/>
                  <a:pt x="1165" y="50"/>
                </a:cubicBezTo>
                <a:cubicBezTo>
                  <a:pt x="1165" y="22"/>
                  <a:pt x="1143" y="0"/>
                  <a:pt x="11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F75675B8-CCCD-457F-9866-431BBC7DEADE}"/>
              </a:ext>
            </a:extLst>
          </p:cNvPr>
          <p:cNvSpPr>
            <a:spLocks/>
          </p:cNvSpPr>
          <p:nvPr/>
        </p:nvSpPr>
        <p:spPr bwMode="auto">
          <a:xfrm>
            <a:off x="876605" y="5169320"/>
            <a:ext cx="2941967" cy="936475"/>
          </a:xfrm>
          <a:custGeom>
            <a:avLst/>
            <a:gdLst>
              <a:gd name="T0" fmla="*/ 1235 w 1285"/>
              <a:gd name="T1" fmla="*/ 0 h 409"/>
              <a:gd name="T2" fmla="*/ 0 w 1285"/>
              <a:gd name="T3" fmla="*/ 0 h 409"/>
              <a:gd name="T4" fmla="*/ 0 w 1285"/>
              <a:gd name="T5" fmla="*/ 233 h 409"/>
              <a:gd name="T6" fmla="*/ 52 w 1285"/>
              <a:gd name="T7" fmla="*/ 233 h 409"/>
              <a:gd name="T8" fmla="*/ 52 w 1285"/>
              <a:gd name="T9" fmla="*/ 339 h 409"/>
              <a:gd name="T10" fmla="*/ 0 w 1285"/>
              <a:gd name="T11" fmla="*/ 339 h 409"/>
              <a:gd name="T12" fmla="*/ 0 w 1285"/>
              <a:gd name="T13" fmla="*/ 409 h 409"/>
              <a:gd name="T14" fmla="*/ 1235 w 1285"/>
              <a:gd name="T15" fmla="*/ 409 h 409"/>
              <a:gd name="T16" fmla="*/ 1285 w 1285"/>
              <a:gd name="T17" fmla="*/ 359 h 409"/>
              <a:gd name="T18" fmla="*/ 1285 w 1285"/>
              <a:gd name="T19" fmla="*/ 50 h 409"/>
              <a:gd name="T20" fmla="*/ 1235 w 1285"/>
              <a:gd name="T21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85" h="409">
                <a:moveTo>
                  <a:pt x="123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33"/>
                  <a:pt x="0" y="233"/>
                  <a:pt x="0" y="233"/>
                </a:cubicBezTo>
                <a:cubicBezTo>
                  <a:pt x="52" y="233"/>
                  <a:pt x="52" y="233"/>
                  <a:pt x="52" y="233"/>
                </a:cubicBezTo>
                <a:cubicBezTo>
                  <a:pt x="52" y="339"/>
                  <a:pt x="52" y="339"/>
                  <a:pt x="52" y="339"/>
                </a:cubicBezTo>
                <a:cubicBezTo>
                  <a:pt x="0" y="339"/>
                  <a:pt x="0" y="339"/>
                  <a:pt x="0" y="339"/>
                </a:cubicBezTo>
                <a:cubicBezTo>
                  <a:pt x="0" y="409"/>
                  <a:pt x="0" y="409"/>
                  <a:pt x="0" y="409"/>
                </a:cubicBezTo>
                <a:cubicBezTo>
                  <a:pt x="1235" y="409"/>
                  <a:pt x="1235" y="409"/>
                  <a:pt x="1235" y="409"/>
                </a:cubicBezTo>
                <a:cubicBezTo>
                  <a:pt x="1263" y="409"/>
                  <a:pt x="1285" y="386"/>
                  <a:pt x="1285" y="359"/>
                </a:cubicBezTo>
                <a:cubicBezTo>
                  <a:pt x="1285" y="50"/>
                  <a:pt x="1285" y="50"/>
                  <a:pt x="1285" y="50"/>
                </a:cubicBezTo>
                <a:cubicBezTo>
                  <a:pt x="1285" y="22"/>
                  <a:pt x="1263" y="0"/>
                  <a:pt x="12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568C387-4A63-4975-85AC-ABBF03FE42BC}"/>
              </a:ext>
            </a:extLst>
          </p:cNvPr>
          <p:cNvSpPr>
            <a:spLocks/>
          </p:cNvSpPr>
          <p:nvPr/>
        </p:nvSpPr>
        <p:spPr>
          <a:xfrm>
            <a:off x="2157412" y="1704421"/>
            <a:ext cx="9437253" cy="95131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745D5BB-378D-4509-9467-AB884E8887EA}"/>
              </a:ext>
            </a:extLst>
          </p:cNvPr>
          <p:cNvSpPr>
            <a:spLocks/>
          </p:cNvSpPr>
          <p:nvPr/>
        </p:nvSpPr>
        <p:spPr>
          <a:xfrm>
            <a:off x="2157412" y="2859065"/>
            <a:ext cx="9437253" cy="9335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4C52DCA-02A4-41C8-BC18-790165C25E92}"/>
              </a:ext>
            </a:extLst>
          </p:cNvPr>
          <p:cNvSpPr>
            <a:spLocks/>
          </p:cNvSpPr>
          <p:nvPr/>
        </p:nvSpPr>
        <p:spPr>
          <a:xfrm>
            <a:off x="2157412" y="4011187"/>
            <a:ext cx="9437253" cy="93357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B275FA0-8771-47EC-886E-6897D5FADB40}"/>
              </a:ext>
            </a:extLst>
          </p:cNvPr>
          <p:cNvSpPr>
            <a:spLocks/>
          </p:cNvSpPr>
          <p:nvPr/>
        </p:nvSpPr>
        <p:spPr>
          <a:xfrm>
            <a:off x="2157412" y="5169320"/>
            <a:ext cx="9437253" cy="93647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28" name="Tijdelijke aanduiding voor inhoud 1">
            <a:extLst>
              <a:ext uri="{FF2B5EF4-FFF2-40B4-BE49-F238E27FC236}">
                <a16:creationId xmlns:a16="http://schemas.microsoft.com/office/drawing/2014/main" id="{8EE9F945-8BA7-4CEE-A9F0-2A9A8CF2FEE3}"/>
              </a:ext>
            </a:extLst>
          </p:cNvPr>
          <p:cNvSpPr txBox="1">
            <a:spLocks/>
          </p:cNvSpPr>
          <p:nvPr/>
        </p:nvSpPr>
        <p:spPr>
          <a:xfrm>
            <a:off x="1231454" y="1754204"/>
            <a:ext cx="10302251" cy="834006"/>
          </a:xfrm>
          <a:prstGeom prst="rect">
            <a:avLst/>
          </a:prstGeom>
        </p:spPr>
        <p:txBody>
          <a:bodyPr anchor="ctr"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Lines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the length, content and style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Use the preview text as an extension of the subject line</a:t>
            </a:r>
          </a:p>
        </p:txBody>
      </p:sp>
      <p:sp>
        <p:nvSpPr>
          <p:cNvPr id="32" name="Tijdelijke aanduiding voor inhoud 1">
            <a:extLst>
              <a:ext uri="{FF2B5EF4-FFF2-40B4-BE49-F238E27FC236}">
                <a16:creationId xmlns:a16="http://schemas.microsoft.com/office/drawing/2014/main" id="{0A1864AD-03F9-4C3E-8B1E-689854F5E02A}"/>
              </a:ext>
            </a:extLst>
          </p:cNvPr>
          <p:cNvSpPr txBox="1">
            <a:spLocks/>
          </p:cNvSpPr>
          <p:nvPr/>
        </p:nvSpPr>
        <p:spPr>
          <a:xfrm>
            <a:off x="1231454" y="2909654"/>
            <a:ext cx="10302251" cy="834006"/>
          </a:xfrm>
          <a:prstGeom prst="rect">
            <a:avLst/>
          </a:prstGeom>
        </p:spPr>
        <p:txBody>
          <a:bodyPr anchor="ctr"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Copy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character length limits within the templates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ijdelijke aanduiding voor inhoud 1">
            <a:extLst>
              <a:ext uri="{FF2B5EF4-FFF2-40B4-BE49-F238E27FC236}">
                <a16:creationId xmlns:a16="http://schemas.microsoft.com/office/drawing/2014/main" id="{6E701291-E80E-4169-A11F-6AF320166CE4}"/>
              </a:ext>
            </a:extLst>
          </p:cNvPr>
          <p:cNvSpPr txBox="1">
            <a:spLocks/>
          </p:cNvSpPr>
          <p:nvPr/>
        </p:nvSpPr>
        <p:spPr>
          <a:xfrm>
            <a:off x="1231454" y="4065104"/>
            <a:ext cx="10302251" cy="834006"/>
          </a:xfrm>
          <a:prstGeom prst="rect">
            <a:avLst/>
          </a:prstGeom>
        </p:spPr>
        <p:txBody>
          <a:bodyPr anchor="ctr"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Scheduling/timing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the timing of your emails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ijdelijke aanduiding voor inhoud 1">
            <a:extLst>
              <a:ext uri="{FF2B5EF4-FFF2-40B4-BE49-F238E27FC236}">
                <a16:creationId xmlns:a16="http://schemas.microsoft.com/office/drawing/2014/main" id="{79C5F294-C74A-4638-B16A-56E18278B2F9}"/>
              </a:ext>
            </a:extLst>
          </p:cNvPr>
          <p:cNvSpPr txBox="1">
            <a:spLocks/>
          </p:cNvSpPr>
          <p:nvPr/>
        </p:nvSpPr>
        <p:spPr>
          <a:xfrm>
            <a:off x="1231454" y="5220554"/>
            <a:ext cx="10302251" cy="834006"/>
          </a:xfrm>
          <a:prstGeom prst="rect">
            <a:avLst/>
          </a:prstGeom>
        </p:spPr>
        <p:txBody>
          <a:bodyPr anchor="ctr"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Results/Metrics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what your results are telling you and what actions might need to be taken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E354A0CE-ED42-44A8-BBCC-8B26E6541C06}"/>
              </a:ext>
            </a:extLst>
          </p:cNvPr>
          <p:cNvSpPr>
            <a:spLocks/>
          </p:cNvSpPr>
          <p:nvPr/>
        </p:nvSpPr>
        <p:spPr bwMode="auto">
          <a:xfrm>
            <a:off x="527041" y="1700212"/>
            <a:ext cx="470871" cy="945711"/>
          </a:xfrm>
          <a:custGeom>
            <a:avLst/>
            <a:gdLst>
              <a:gd name="T0" fmla="*/ 487 w 487"/>
              <a:gd name="T1" fmla="*/ 982 h 982"/>
              <a:gd name="T2" fmla="*/ 279 w 487"/>
              <a:gd name="T3" fmla="*/ 982 h 982"/>
              <a:gd name="T4" fmla="*/ 279 w 487"/>
              <a:gd name="T5" fmla="*/ 414 h 982"/>
              <a:gd name="T6" fmla="*/ 281 w 487"/>
              <a:gd name="T7" fmla="*/ 321 h 982"/>
              <a:gd name="T8" fmla="*/ 285 w 487"/>
              <a:gd name="T9" fmla="*/ 218 h 982"/>
              <a:gd name="T10" fmla="*/ 255 w 487"/>
              <a:gd name="T11" fmla="*/ 248 h 982"/>
              <a:gd name="T12" fmla="*/ 213 w 487"/>
              <a:gd name="T13" fmla="*/ 286 h 982"/>
              <a:gd name="T14" fmla="*/ 101 w 487"/>
              <a:gd name="T15" fmla="*/ 377 h 982"/>
              <a:gd name="T16" fmla="*/ 0 w 487"/>
              <a:gd name="T17" fmla="*/ 251 h 982"/>
              <a:gd name="T18" fmla="*/ 317 w 487"/>
              <a:gd name="T19" fmla="*/ 0 h 982"/>
              <a:gd name="T20" fmla="*/ 487 w 487"/>
              <a:gd name="T21" fmla="*/ 0 h 982"/>
              <a:gd name="T22" fmla="*/ 487 w 487"/>
              <a:gd name="T23" fmla="*/ 982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7" h="982">
                <a:moveTo>
                  <a:pt x="487" y="982"/>
                </a:moveTo>
                <a:cubicBezTo>
                  <a:pt x="279" y="982"/>
                  <a:pt x="279" y="982"/>
                  <a:pt x="279" y="982"/>
                </a:cubicBezTo>
                <a:cubicBezTo>
                  <a:pt x="279" y="414"/>
                  <a:pt x="279" y="414"/>
                  <a:pt x="279" y="414"/>
                </a:cubicBezTo>
                <a:cubicBezTo>
                  <a:pt x="279" y="391"/>
                  <a:pt x="280" y="360"/>
                  <a:pt x="281" y="321"/>
                </a:cubicBezTo>
                <a:cubicBezTo>
                  <a:pt x="282" y="282"/>
                  <a:pt x="283" y="248"/>
                  <a:pt x="285" y="218"/>
                </a:cubicBezTo>
                <a:cubicBezTo>
                  <a:pt x="280" y="224"/>
                  <a:pt x="271" y="234"/>
                  <a:pt x="255" y="248"/>
                </a:cubicBezTo>
                <a:cubicBezTo>
                  <a:pt x="240" y="262"/>
                  <a:pt x="226" y="275"/>
                  <a:pt x="213" y="286"/>
                </a:cubicBezTo>
                <a:cubicBezTo>
                  <a:pt x="101" y="377"/>
                  <a:pt x="101" y="377"/>
                  <a:pt x="101" y="377"/>
                </a:cubicBezTo>
                <a:cubicBezTo>
                  <a:pt x="0" y="251"/>
                  <a:pt x="0" y="251"/>
                  <a:pt x="0" y="251"/>
                </a:cubicBezTo>
                <a:cubicBezTo>
                  <a:pt x="317" y="0"/>
                  <a:pt x="317" y="0"/>
                  <a:pt x="317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487" y="982"/>
                  <a:pt x="487" y="982"/>
                  <a:pt x="487" y="98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A3E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F6407D76-AB73-4340-833D-3E7A24269945}"/>
              </a:ext>
            </a:extLst>
          </p:cNvPr>
          <p:cNvSpPr>
            <a:spLocks/>
          </p:cNvSpPr>
          <p:nvPr/>
        </p:nvSpPr>
        <p:spPr bwMode="auto">
          <a:xfrm>
            <a:off x="499265" y="2835513"/>
            <a:ext cx="667950" cy="958937"/>
          </a:xfrm>
          <a:custGeom>
            <a:avLst/>
            <a:gdLst>
              <a:gd name="T0" fmla="*/ 690 w 690"/>
              <a:gd name="T1" fmla="*/ 996 h 996"/>
              <a:gd name="T2" fmla="*/ 3 w 690"/>
              <a:gd name="T3" fmla="*/ 996 h 996"/>
              <a:gd name="T4" fmla="*/ 3 w 690"/>
              <a:gd name="T5" fmla="*/ 852 h 996"/>
              <a:gd name="T6" fmla="*/ 249 w 690"/>
              <a:gd name="T7" fmla="*/ 603 h 996"/>
              <a:gd name="T8" fmla="*/ 369 w 690"/>
              <a:gd name="T9" fmla="*/ 474 h 996"/>
              <a:gd name="T10" fmla="*/ 435 w 690"/>
              <a:gd name="T11" fmla="*/ 381 h 996"/>
              <a:gd name="T12" fmla="*/ 456 w 690"/>
              <a:gd name="T13" fmla="*/ 290 h 996"/>
              <a:gd name="T14" fmla="*/ 423 w 690"/>
              <a:gd name="T15" fmla="*/ 202 h 996"/>
              <a:gd name="T16" fmla="*/ 336 w 690"/>
              <a:gd name="T17" fmla="*/ 173 h 996"/>
              <a:gd name="T18" fmla="*/ 226 w 690"/>
              <a:gd name="T19" fmla="*/ 200 h 996"/>
              <a:gd name="T20" fmla="*/ 113 w 690"/>
              <a:gd name="T21" fmla="*/ 274 h 996"/>
              <a:gd name="T22" fmla="*/ 0 w 690"/>
              <a:gd name="T23" fmla="*/ 140 h 996"/>
              <a:gd name="T24" fmla="*/ 90 w 690"/>
              <a:gd name="T25" fmla="*/ 72 h 996"/>
              <a:gd name="T26" fmla="*/ 200 w 690"/>
              <a:gd name="T27" fmla="*/ 20 h 996"/>
              <a:gd name="T28" fmla="*/ 351 w 690"/>
              <a:gd name="T29" fmla="*/ 0 h 996"/>
              <a:gd name="T30" fmla="*/ 517 w 690"/>
              <a:gd name="T31" fmla="*/ 35 h 996"/>
              <a:gd name="T32" fmla="*/ 624 w 690"/>
              <a:gd name="T33" fmla="*/ 130 h 996"/>
              <a:gd name="T34" fmla="*/ 662 w 690"/>
              <a:gd name="T35" fmla="*/ 266 h 996"/>
              <a:gd name="T36" fmla="*/ 630 w 690"/>
              <a:gd name="T37" fmla="*/ 414 h 996"/>
              <a:gd name="T38" fmla="*/ 536 w 690"/>
              <a:gd name="T39" fmla="*/ 548 h 996"/>
              <a:gd name="T40" fmla="*/ 388 w 690"/>
              <a:gd name="T41" fmla="*/ 694 h 996"/>
              <a:gd name="T42" fmla="*/ 262 w 690"/>
              <a:gd name="T43" fmla="*/ 812 h 996"/>
              <a:gd name="T44" fmla="*/ 262 w 690"/>
              <a:gd name="T45" fmla="*/ 822 h 996"/>
              <a:gd name="T46" fmla="*/ 690 w 690"/>
              <a:gd name="T47" fmla="*/ 822 h 996"/>
              <a:gd name="T48" fmla="*/ 690 w 690"/>
              <a:gd name="T49" fmla="*/ 996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90" h="996">
                <a:moveTo>
                  <a:pt x="690" y="996"/>
                </a:moveTo>
                <a:cubicBezTo>
                  <a:pt x="3" y="996"/>
                  <a:pt x="3" y="996"/>
                  <a:pt x="3" y="996"/>
                </a:cubicBezTo>
                <a:cubicBezTo>
                  <a:pt x="3" y="852"/>
                  <a:pt x="3" y="852"/>
                  <a:pt x="3" y="852"/>
                </a:cubicBezTo>
                <a:cubicBezTo>
                  <a:pt x="249" y="603"/>
                  <a:pt x="249" y="603"/>
                  <a:pt x="249" y="603"/>
                </a:cubicBezTo>
                <a:cubicBezTo>
                  <a:pt x="299" y="551"/>
                  <a:pt x="339" y="509"/>
                  <a:pt x="369" y="474"/>
                </a:cubicBezTo>
                <a:cubicBezTo>
                  <a:pt x="399" y="440"/>
                  <a:pt x="421" y="409"/>
                  <a:pt x="435" y="381"/>
                </a:cubicBezTo>
                <a:cubicBezTo>
                  <a:pt x="449" y="353"/>
                  <a:pt x="456" y="323"/>
                  <a:pt x="456" y="290"/>
                </a:cubicBezTo>
                <a:cubicBezTo>
                  <a:pt x="456" y="251"/>
                  <a:pt x="445" y="222"/>
                  <a:pt x="423" y="202"/>
                </a:cubicBezTo>
                <a:cubicBezTo>
                  <a:pt x="402" y="183"/>
                  <a:pt x="373" y="173"/>
                  <a:pt x="336" y="173"/>
                </a:cubicBezTo>
                <a:cubicBezTo>
                  <a:pt x="298" y="173"/>
                  <a:pt x="262" y="182"/>
                  <a:pt x="226" y="200"/>
                </a:cubicBezTo>
                <a:cubicBezTo>
                  <a:pt x="190" y="217"/>
                  <a:pt x="153" y="242"/>
                  <a:pt x="113" y="274"/>
                </a:cubicBezTo>
                <a:cubicBezTo>
                  <a:pt x="0" y="140"/>
                  <a:pt x="0" y="140"/>
                  <a:pt x="0" y="140"/>
                </a:cubicBezTo>
                <a:cubicBezTo>
                  <a:pt x="28" y="117"/>
                  <a:pt x="58" y="94"/>
                  <a:pt x="90" y="72"/>
                </a:cubicBezTo>
                <a:cubicBezTo>
                  <a:pt x="122" y="51"/>
                  <a:pt x="159" y="33"/>
                  <a:pt x="200" y="20"/>
                </a:cubicBezTo>
                <a:cubicBezTo>
                  <a:pt x="242" y="7"/>
                  <a:pt x="292" y="0"/>
                  <a:pt x="351" y="0"/>
                </a:cubicBezTo>
                <a:cubicBezTo>
                  <a:pt x="415" y="0"/>
                  <a:pt x="471" y="12"/>
                  <a:pt x="517" y="35"/>
                </a:cubicBezTo>
                <a:cubicBezTo>
                  <a:pt x="563" y="59"/>
                  <a:pt x="599" y="90"/>
                  <a:pt x="624" y="130"/>
                </a:cubicBezTo>
                <a:cubicBezTo>
                  <a:pt x="650" y="170"/>
                  <a:pt x="662" y="215"/>
                  <a:pt x="662" y="266"/>
                </a:cubicBezTo>
                <a:cubicBezTo>
                  <a:pt x="662" y="320"/>
                  <a:pt x="651" y="369"/>
                  <a:pt x="630" y="414"/>
                </a:cubicBezTo>
                <a:cubicBezTo>
                  <a:pt x="608" y="459"/>
                  <a:pt x="577" y="504"/>
                  <a:pt x="536" y="548"/>
                </a:cubicBezTo>
                <a:cubicBezTo>
                  <a:pt x="495" y="592"/>
                  <a:pt x="446" y="640"/>
                  <a:pt x="388" y="694"/>
                </a:cubicBezTo>
                <a:cubicBezTo>
                  <a:pt x="262" y="812"/>
                  <a:pt x="262" y="812"/>
                  <a:pt x="262" y="812"/>
                </a:cubicBezTo>
                <a:cubicBezTo>
                  <a:pt x="262" y="822"/>
                  <a:pt x="262" y="822"/>
                  <a:pt x="262" y="822"/>
                </a:cubicBezTo>
                <a:cubicBezTo>
                  <a:pt x="690" y="822"/>
                  <a:pt x="690" y="822"/>
                  <a:pt x="690" y="822"/>
                </a:cubicBezTo>
                <a:cubicBezTo>
                  <a:pt x="690" y="996"/>
                  <a:pt x="690" y="996"/>
                  <a:pt x="690" y="99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558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01BA0B6B-84CA-43AF-B371-D4742176429D}"/>
              </a:ext>
            </a:extLst>
          </p:cNvPr>
          <p:cNvSpPr>
            <a:spLocks/>
          </p:cNvSpPr>
          <p:nvPr/>
        </p:nvSpPr>
        <p:spPr bwMode="auto">
          <a:xfrm>
            <a:off x="506885" y="4001516"/>
            <a:ext cx="657368" cy="972164"/>
          </a:xfrm>
          <a:custGeom>
            <a:avLst/>
            <a:gdLst>
              <a:gd name="T0" fmla="*/ 651 w 680"/>
              <a:gd name="T1" fmla="*/ 234 h 1010"/>
              <a:gd name="T2" fmla="*/ 590 w 680"/>
              <a:gd name="T3" fmla="*/ 397 h 1010"/>
              <a:gd name="T4" fmla="*/ 439 w 680"/>
              <a:gd name="T5" fmla="*/ 479 h 1010"/>
              <a:gd name="T6" fmla="*/ 439 w 680"/>
              <a:gd name="T7" fmla="*/ 483 h 1010"/>
              <a:gd name="T8" fmla="*/ 618 w 680"/>
              <a:gd name="T9" fmla="*/ 556 h 1010"/>
              <a:gd name="T10" fmla="*/ 680 w 680"/>
              <a:gd name="T11" fmla="*/ 710 h 1010"/>
              <a:gd name="T12" fmla="*/ 638 w 680"/>
              <a:gd name="T13" fmla="*/ 864 h 1010"/>
              <a:gd name="T14" fmla="*/ 509 w 680"/>
              <a:gd name="T15" fmla="*/ 971 h 1010"/>
              <a:gd name="T16" fmla="*/ 284 w 680"/>
              <a:gd name="T17" fmla="*/ 1010 h 1010"/>
              <a:gd name="T18" fmla="*/ 0 w 680"/>
              <a:gd name="T19" fmla="*/ 957 h 1010"/>
              <a:gd name="T20" fmla="*/ 0 w 680"/>
              <a:gd name="T21" fmla="*/ 781 h 1010"/>
              <a:gd name="T22" fmla="*/ 132 w 680"/>
              <a:gd name="T23" fmla="*/ 829 h 1010"/>
              <a:gd name="T24" fmla="*/ 262 w 680"/>
              <a:gd name="T25" fmla="*/ 845 h 1010"/>
              <a:gd name="T26" fmla="*/ 418 w 680"/>
              <a:gd name="T27" fmla="*/ 807 h 1010"/>
              <a:gd name="T28" fmla="*/ 463 w 680"/>
              <a:gd name="T29" fmla="*/ 698 h 1010"/>
              <a:gd name="T30" fmla="*/ 442 w 680"/>
              <a:gd name="T31" fmla="*/ 629 h 1010"/>
              <a:gd name="T32" fmla="*/ 370 w 680"/>
              <a:gd name="T33" fmla="*/ 586 h 1010"/>
              <a:gd name="T34" fmla="*/ 226 w 680"/>
              <a:gd name="T35" fmla="*/ 571 h 1010"/>
              <a:gd name="T36" fmla="*/ 152 w 680"/>
              <a:gd name="T37" fmla="*/ 571 h 1010"/>
              <a:gd name="T38" fmla="*/ 152 w 680"/>
              <a:gd name="T39" fmla="*/ 412 h 1010"/>
              <a:gd name="T40" fmla="*/ 227 w 680"/>
              <a:gd name="T41" fmla="*/ 412 h 1010"/>
              <a:gd name="T42" fmla="*/ 366 w 680"/>
              <a:gd name="T43" fmla="*/ 395 h 1010"/>
              <a:gd name="T44" fmla="*/ 430 w 680"/>
              <a:gd name="T45" fmla="*/ 348 h 1010"/>
              <a:gd name="T46" fmla="*/ 447 w 680"/>
              <a:gd name="T47" fmla="*/ 280 h 1010"/>
              <a:gd name="T48" fmla="*/ 415 w 680"/>
              <a:gd name="T49" fmla="*/ 198 h 1010"/>
              <a:gd name="T50" fmla="*/ 307 w 680"/>
              <a:gd name="T51" fmla="*/ 168 h 1010"/>
              <a:gd name="T52" fmla="*/ 185 w 680"/>
              <a:gd name="T53" fmla="*/ 193 h 1010"/>
              <a:gd name="T54" fmla="*/ 98 w 680"/>
              <a:gd name="T55" fmla="*/ 240 h 1010"/>
              <a:gd name="T56" fmla="*/ 2 w 680"/>
              <a:gd name="T57" fmla="*/ 97 h 1010"/>
              <a:gd name="T58" fmla="*/ 137 w 680"/>
              <a:gd name="T59" fmla="*/ 28 h 1010"/>
              <a:gd name="T60" fmla="*/ 322 w 680"/>
              <a:gd name="T61" fmla="*/ 0 h 1010"/>
              <a:gd name="T62" fmla="*/ 562 w 680"/>
              <a:gd name="T63" fmla="*/ 62 h 1010"/>
              <a:gd name="T64" fmla="*/ 651 w 680"/>
              <a:gd name="T65" fmla="*/ 234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0" h="1010">
                <a:moveTo>
                  <a:pt x="651" y="234"/>
                </a:moveTo>
                <a:cubicBezTo>
                  <a:pt x="651" y="302"/>
                  <a:pt x="631" y="356"/>
                  <a:pt x="590" y="397"/>
                </a:cubicBezTo>
                <a:cubicBezTo>
                  <a:pt x="549" y="437"/>
                  <a:pt x="499" y="465"/>
                  <a:pt x="439" y="479"/>
                </a:cubicBezTo>
                <a:cubicBezTo>
                  <a:pt x="439" y="483"/>
                  <a:pt x="439" y="483"/>
                  <a:pt x="439" y="483"/>
                </a:cubicBezTo>
                <a:cubicBezTo>
                  <a:pt x="517" y="493"/>
                  <a:pt x="577" y="518"/>
                  <a:pt x="618" y="556"/>
                </a:cubicBezTo>
                <a:cubicBezTo>
                  <a:pt x="659" y="595"/>
                  <a:pt x="680" y="646"/>
                  <a:pt x="680" y="710"/>
                </a:cubicBezTo>
                <a:cubicBezTo>
                  <a:pt x="680" y="767"/>
                  <a:pt x="666" y="818"/>
                  <a:pt x="638" y="864"/>
                </a:cubicBezTo>
                <a:cubicBezTo>
                  <a:pt x="610" y="909"/>
                  <a:pt x="567" y="945"/>
                  <a:pt x="509" y="971"/>
                </a:cubicBezTo>
                <a:cubicBezTo>
                  <a:pt x="450" y="997"/>
                  <a:pt x="375" y="1010"/>
                  <a:pt x="284" y="1010"/>
                </a:cubicBezTo>
                <a:cubicBezTo>
                  <a:pt x="177" y="1010"/>
                  <a:pt x="83" y="993"/>
                  <a:pt x="0" y="957"/>
                </a:cubicBezTo>
                <a:cubicBezTo>
                  <a:pt x="0" y="781"/>
                  <a:pt x="0" y="781"/>
                  <a:pt x="0" y="781"/>
                </a:cubicBezTo>
                <a:cubicBezTo>
                  <a:pt x="42" y="802"/>
                  <a:pt x="86" y="818"/>
                  <a:pt x="132" y="829"/>
                </a:cubicBezTo>
                <a:cubicBezTo>
                  <a:pt x="178" y="840"/>
                  <a:pt x="221" y="845"/>
                  <a:pt x="262" y="845"/>
                </a:cubicBezTo>
                <a:cubicBezTo>
                  <a:pt x="336" y="845"/>
                  <a:pt x="388" y="832"/>
                  <a:pt x="418" y="807"/>
                </a:cubicBezTo>
                <a:cubicBezTo>
                  <a:pt x="448" y="781"/>
                  <a:pt x="463" y="745"/>
                  <a:pt x="463" y="698"/>
                </a:cubicBezTo>
                <a:cubicBezTo>
                  <a:pt x="463" y="671"/>
                  <a:pt x="456" y="648"/>
                  <a:pt x="442" y="629"/>
                </a:cubicBezTo>
                <a:cubicBezTo>
                  <a:pt x="428" y="610"/>
                  <a:pt x="404" y="595"/>
                  <a:pt x="370" y="586"/>
                </a:cubicBezTo>
                <a:cubicBezTo>
                  <a:pt x="335" y="576"/>
                  <a:pt x="287" y="571"/>
                  <a:pt x="226" y="571"/>
                </a:cubicBezTo>
                <a:cubicBezTo>
                  <a:pt x="152" y="571"/>
                  <a:pt x="152" y="571"/>
                  <a:pt x="152" y="571"/>
                </a:cubicBezTo>
                <a:cubicBezTo>
                  <a:pt x="152" y="412"/>
                  <a:pt x="152" y="412"/>
                  <a:pt x="152" y="412"/>
                </a:cubicBezTo>
                <a:cubicBezTo>
                  <a:pt x="227" y="412"/>
                  <a:pt x="227" y="412"/>
                  <a:pt x="227" y="412"/>
                </a:cubicBezTo>
                <a:cubicBezTo>
                  <a:pt x="288" y="412"/>
                  <a:pt x="334" y="406"/>
                  <a:pt x="366" y="395"/>
                </a:cubicBezTo>
                <a:cubicBezTo>
                  <a:pt x="397" y="383"/>
                  <a:pt x="419" y="368"/>
                  <a:pt x="430" y="348"/>
                </a:cubicBezTo>
                <a:cubicBezTo>
                  <a:pt x="442" y="328"/>
                  <a:pt x="447" y="305"/>
                  <a:pt x="447" y="280"/>
                </a:cubicBezTo>
                <a:cubicBezTo>
                  <a:pt x="447" y="245"/>
                  <a:pt x="437" y="218"/>
                  <a:pt x="415" y="198"/>
                </a:cubicBezTo>
                <a:cubicBezTo>
                  <a:pt x="394" y="178"/>
                  <a:pt x="358" y="168"/>
                  <a:pt x="307" y="168"/>
                </a:cubicBezTo>
                <a:cubicBezTo>
                  <a:pt x="260" y="168"/>
                  <a:pt x="219" y="176"/>
                  <a:pt x="185" y="193"/>
                </a:cubicBezTo>
                <a:cubicBezTo>
                  <a:pt x="150" y="209"/>
                  <a:pt x="121" y="225"/>
                  <a:pt x="98" y="240"/>
                </a:cubicBezTo>
                <a:cubicBezTo>
                  <a:pt x="2" y="97"/>
                  <a:pt x="2" y="97"/>
                  <a:pt x="2" y="97"/>
                </a:cubicBezTo>
                <a:cubicBezTo>
                  <a:pt x="40" y="69"/>
                  <a:pt x="85" y="46"/>
                  <a:pt x="137" y="28"/>
                </a:cubicBezTo>
                <a:cubicBezTo>
                  <a:pt x="189" y="9"/>
                  <a:pt x="251" y="0"/>
                  <a:pt x="322" y="0"/>
                </a:cubicBezTo>
                <a:cubicBezTo>
                  <a:pt x="423" y="0"/>
                  <a:pt x="503" y="21"/>
                  <a:pt x="562" y="62"/>
                </a:cubicBezTo>
                <a:cubicBezTo>
                  <a:pt x="622" y="102"/>
                  <a:pt x="651" y="160"/>
                  <a:pt x="651" y="2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43B02A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F90D68D8-6532-47E7-B966-6378A99B0710}"/>
              </a:ext>
            </a:extLst>
          </p:cNvPr>
          <p:cNvSpPr>
            <a:spLocks noEditPoints="1"/>
          </p:cNvSpPr>
          <p:nvPr/>
        </p:nvSpPr>
        <p:spPr bwMode="auto">
          <a:xfrm>
            <a:off x="471488" y="5168449"/>
            <a:ext cx="701674" cy="926935"/>
          </a:xfrm>
          <a:custGeom>
            <a:avLst/>
            <a:gdLst>
              <a:gd name="T0" fmla="*/ 741 w 741"/>
              <a:gd name="T1" fmla="*/ 779 h 983"/>
              <a:gd name="T2" fmla="*/ 622 w 741"/>
              <a:gd name="T3" fmla="*/ 779 h 983"/>
              <a:gd name="T4" fmla="*/ 622 w 741"/>
              <a:gd name="T5" fmla="*/ 983 h 983"/>
              <a:gd name="T6" fmla="*/ 420 w 741"/>
              <a:gd name="T7" fmla="*/ 983 h 983"/>
              <a:gd name="T8" fmla="*/ 420 w 741"/>
              <a:gd name="T9" fmla="*/ 779 h 983"/>
              <a:gd name="T10" fmla="*/ 0 w 741"/>
              <a:gd name="T11" fmla="*/ 779 h 983"/>
              <a:gd name="T12" fmla="*/ 0 w 741"/>
              <a:gd name="T13" fmla="*/ 635 h 983"/>
              <a:gd name="T14" fmla="*/ 431 w 741"/>
              <a:gd name="T15" fmla="*/ 0 h 983"/>
              <a:gd name="T16" fmla="*/ 622 w 741"/>
              <a:gd name="T17" fmla="*/ 0 h 983"/>
              <a:gd name="T18" fmla="*/ 622 w 741"/>
              <a:gd name="T19" fmla="*/ 618 h 983"/>
              <a:gd name="T20" fmla="*/ 741 w 741"/>
              <a:gd name="T21" fmla="*/ 618 h 983"/>
              <a:gd name="T22" fmla="*/ 741 w 741"/>
              <a:gd name="T23" fmla="*/ 779 h 983"/>
              <a:gd name="T24" fmla="*/ 420 w 741"/>
              <a:gd name="T25" fmla="*/ 618 h 983"/>
              <a:gd name="T26" fmla="*/ 420 w 741"/>
              <a:gd name="T27" fmla="*/ 452 h 983"/>
              <a:gd name="T28" fmla="*/ 421 w 741"/>
              <a:gd name="T29" fmla="*/ 375 h 983"/>
              <a:gd name="T30" fmla="*/ 425 w 741"/>
              <a:gd name="T31" fmla="*/ 290 h 983"/>
              <a:gd name="T32" fmla="*/ 428 w 741"/>
              <a:gd name="T33" fmla="*/ 238 h 983"/>
              <a:gd name="T34" fmla="*/ 423 w 741"/>
              <a:gd name="T35" fmla="*/ 238 h 983"/>
              <a:gd name="T36" fmla="*/ 396 w 741"/>
              <a:gd name="T37" fmla="*/ 292 h 983"/>
              <a:gd name="T38" fmla="*/ 364 w 741"/>
              <a:gd name="T39" fmla="*/ 346 h 983"/>
              <a:gd name="T40" fmla="*/ 183 w 741"/>
              <a:gd name="T41" fmla="*/ 618 h 983"/>
              <a:gd name="T42" fmla="*/ 420 w 741"/>
              <a:gd name="T43" fmla="*/ 618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41" h="983">
                <a:moveTo>
                  <a:pt x="741" y="779"/>
                </a:moveTo>
                <a:cubicBezTo>
                  <a:pt x="622" y="779"/>
                  <a:pt x="622" y="779"/>
                  <a:pt x="622" y="779"/>
                </a:cubicBezTo>
                <a:cubicBezTo>
                  <a:pt x="622" y="983"/>
                  <a:pt x="622" y="983"/>
                  <a:pt x="622" y="983"/>
                </a:cubicBezTo>
                <a:cubicBezTo>
                  <a:pt x="420" y="983"/>
                  <a:pt x="420" y="983"/>
                  <a:pt x="420" y="983"/>
                </a:cubicBezTo>
                <a:cubicBezTo>
                  <a:pt x="420" y="779"/>
                  <a:pt x="420" y="779"/>
                  <a:pt x="420" y="779"/>
                </a:cubicBezTo>
                <a:cubicBezTo>
                  <a:pt x="0" y="779"/>
                  <a:pt x="0" y="779"/>
                  <a:pt x="0" y="779"/>
                </a:cubicBezTo>
                <a:cubicBezTo>
                  <a:pt x="0" y="635"/>
                  <a:pt x="0" y="635"/>
                  <a:pt x="0" y="635"/>
                </a:cubicBezTo>
                <a:cubicBezTo>
                  <a:pt x="431" y="0"/>
                  <a:pt x="431" y="0"/>
                  <a:pt x="431" y="0"/>
                </a:cubicBezTo>
                <a:cubicBezTo>
                  <a:pt x="622" y="0"/>
                  <a:pt x="622" y="0"/>
                  <a:pt x="622" y="0"/>
                </a:cubicBezTo>
                <a:cubicBezTo>
                  <a:pt x="622" y="618"/>
                  <a:pt x="622" y="618"/>
                  <a:pt x="622" y="618"/>
                </a:cubicBezTo>
                <a:cubicBezTo>
                  <a:pt x="741" y="618"/>
                  <a:pt x="741" y="618"/>
                  <a:pt x="741" y="618"/>
                </a:cubicBezTo>
                <a:cubicBezTo>
                  <a:pt x="741" y="779"/>
                  <a:pt x="741" y="779"/>
                  <a:pt x="741" y="779"/>
                </a:cubicBezTo>
                <a:close/>
                <a:moveTo>
                  <a:pt x="420" y="618"/>
                </a:moveTo>
                <a:cubicBezTo>
                  <a:pt x="420" y="452"/>
                  <a:pt x="420" y="452"/>
                  <a:pt x="420" y="452"/>
                </a:cubicBezTo>
                <a:cubicBezTo>
                  <a:pt x="420" y="431"/>
                  <a:pt x="421" y="405"/>
                  <a:pt x="421" y="375"/>
                </a:cubicBezTo>
                <a:cubicBezTo>
                  <a:pt x="422" y="344"/>
                  <a:pt x="423" y="316"/>
                  <a:pt x="425" y="290"/>
                </a:cubicBezTo>
                <a:cubicBezTo>
                  <a:pt x="426" y="264"/>
                  <a:pt x="427" y="247"/>
                  <a:pt x="428" y="238"/>
                </a:cubicBezTo>
                <a:cubicBezTo>
                  <a:pt x="423" y="238"/>
                  <a:pt x="423" y="238"/>
                  <a:pt x="423" y="238"/>
                </a:cubicBezTo>
                <a:cubicBezTo>
                  <a:pt x="415" y="257"/>
                  <a:pt x="406" y="275"/>
                  <a:pt x="396" y="292"/>
                </a:cubicBezTo>
                <a:cubicBezTo>
                  <a:pt x="386" y="309"/>
                  <a:pt x="376" y="327"/>
                  <a:pt x="364" y="346"/>
                </a:cubicBezTo>
                <a:cubicBezTo>
                  <a:pt x="183" y="618"/>
                  <a:pt x="183" y="618"/>
                  <a:pt x="183" y="618"/>
                </a:cubicBezTo>
                <a:cubicBezTo>
                  <a:pt x="420" y="618"/>
                  <a:pt x="420" y="618"/>
                  <a:pt x="420" y="61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FB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75921F-E2CE-4D1D-B2C9-53542872E7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922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72565-B463-4A0D-AE01-73E66F41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Best Practice: </a:t>
            </a:r>
            <a:r>
              <a:rPr lang="en-US" i="1" dirty="0"/>
              <a:t>Email Marketing Fundamentals Best Practices</a:t>
            </a:r>
          </a:p>
          <a:p>
            <a:r>
              <a:rPr lang="en-US" dirty="0"/>
              <a:t>Open Q&amp;A/Discussion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B8B85-2E5A-4FD5-B022-868DF0E3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065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C524C-9A53-4D86-B780-099467E7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733834"/>
            <a:ext cx="5004052" cy="4276349"/>
          </a:xfrm>
        </p:spPr>
        <p:txBody>
          <a:bodyPr/>
          <a:lstStyle/>
          <a:p>
            <a:r>
              <a:rPr lang="en-US" dirty="0"/>
              <a:t>Get your questions answered by the marketing automation team.  MA Open Office Hours are held monthly with the following agenda:</a:t>
            </a:r>
          </a:p>
          <a:p>
            <a:pPr lvl="1"/>
            <a:r>
              <a:rPr lang="en-US" dirty="0"/>
              <a:t>Learn about a tip or best practice  </a:t>
            </a:r>
          </a:p>
          <a:p>
            <a:pPr lvl="1"/>
            <a:r>
              <a:rPr lang="en-US" dirty="0"/>
              <a:t>Ask a question – Pre-submit your questions </a:t>
            </a:r>
            <a:r>
              <a:rPr lang="en-US" u="sng" dirty="0">
                <a:hlinkClick r:id="rId2"/>
              </a:rPr>
              <a:t>here</a:t>
            </a:r>
            <a:r>
              <a:rPr lang="en-US" u="sng" dirty="0"/>
              <a:t> </a:t>
            </a:r>
            <a:r>
              <a:rPr lang="en-US" dirty="0"/>
              <a:t>or ask during the office hours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Learn how to leverage IQVIA’s marketing systems and processes most effectively</a:t>
            </a:r>
            <a:endParaRPr lang="en-US" dirty="0">
              <a:cs typeface="Arial"/>
            </a:endParaRPr>
          </a:p>
          <a:p>
            <a:pPr lvl="1"/>
            <a:endParaRPr lang="en-US" dirty="0"/>
          </a:p>
          <a:p>
            <a:r>
              <a:rPr lang="en-US" b="1" u="sng" dirty="0"/>
              <a:t>Action:</a:t>
            </a:r>
            <a:r>
              <a:rPr lang="en-US" b="1" dirty="0"/>
              <a:t> </a:t>
            </a:r>
            <a:r>
              <a:rPr lang="en-US" dirty="0"/>
              <a:t>Sign up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, if you need to be added to the outlook invite</a:t>
            </a:r>
            <a:endParaRPr lang="en-US" dirty="0">
              <a:cs typeface="Arial"/>
            </a:endParaRPr>
          </a:p>
          <a:p>
            <a:endParaRPr lang="en-GB" dirty="0"/>
          </a:p>
          <a:p>
            <a:r>
              <a:rPr lang="en-US" b="1" u="sng" dirty="0">
                <a:cs typeface="Arial"/>
              </a:rPr>
              <a:t>Reminder: </a:t>
            </a:r>
            <a:r>
              <a:rPr lang="en-US" dirty="0">
                <a:cs typeface="Arial"/>
              </a:rPr>
              <a:t>Save your questions for the end or enter in the chat. We will address as many as we can!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2B8F4A-7A4B-45BF-B1D1-FEB2E02D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Operations Open Office Hours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1DC2E-BABE-4487-B9E1-D802B0DB3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90" y="1733835"/>
            <a:ext cx="453453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304E-86C2-4377-81B1-2083B08B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Email marketing – general tips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7DE5B5-3178-41D5-9A06-3A1F51C2B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6CCC9D0-DCEC-4508-9CC9-7474A4BE473D}"/>
              </a:ext>
            </a:extLst>
          </p:cNvPr>
          <p:cNvSpPr/>
          <p:nvPr/>
        </p:nvSpPr>
        <p:spPr>
          <a:xfrm>
            <a:off x="3862564" y="1795461"/>
            <a:ext cx="2315800" cy="1701762"/>
          </a:xfrm>
          <a:custGeom>
            <a:avLst/>
            <a:gdLst>
              <a:gd name="connsiteX0" fmla="*/ 604601 w 2248095"/>
              <a:gd name="connsiteY0" fmla="*/ 1336935 h 1652009"/>
              <a:gd name="connsiteX1" fmla="*/ 1226234 w 2248095"/>
              <a:gd name="connsiteY1" fmla="*/ 1667337 h 1652009"/>
              <a:gd name="connsiteX2" fmla="*/ 1737164 w 2248095"/>
              <a:gd name="connsiteY2" fmla="*/ 1209203 h 1652009"/>
              <a:gd name="connsiteX3" fmla="*/ 1743977 w 2248095"/>
              <a:gd name="connsiteY3" fmla="*/ 1207500 h 1652009"/>
              <a:gd name="connsiteX4" fmla="*/ 2249798 w 2248095"/>
              <a:gd name="connsiteY4" fmla="*/ 493900 h 1652009"/>
              <a:gd name="connsiteX5" fmla="*/ 1648603 w 2248095"/>
              <a:gd name="connsiteY5" fmla="*/ 0 h 1652009"/>
              <a:gd name="connsiteX6" fmla="*/ 0 w 2248095"/>
              <a:gd name="connsiteY6" fmla="*/ 1643494 h 1652009"/>
              <a:gd name="connsiteX7" fmla="*/ 604601 w 2248095"/>
              <a:gd name="connsiteY7" fmla="*/ 1336935 h 165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8095" h="1652009">
                <a:moveTo>
                  <a:pt x="604601" y="1336935"/>
                </a:moveTo>
                <a:cubicBezTo>
                  <a:pt x="863473" y="1336935"/>
                  <a:pt x="1089985" y="1468074"/>
                  <a:pt x="1226234" y="1667337"/>
                </a:cubicBezTo>
                <a:cubicBezTo>
                  <a:pt x="1297764" y="1434012"/>
                  <a:pt x="1493621" y="1255186"/>
                  <a:pt x="1737164" y="1209203"/>
                </a:cubicBezTo>
                <a:cubicBezTo>
                  <a:pt x="1738867" y="1209203"/>
                  <a:pt x="1742274" y="1207500"/>
                  <a:pt x="1743977" y="1207500"/>
                </a:cubicBezTo>
                <a:cubicBezTo>
                  <a:pt x="2084597" y="1142782"/>
                  <a:pt x="2312813" y="822598"/>
                  <a:pt x="2249798" y="493900"/>
                </a:cubicBezTo>
                <a:cubicBezTo>
                  <a:pt x="2195299" y="204372"/>
                  <a:pt x="1939834" y="3406"/>
                  <a:pt x="1648603" y="0"/>
                </a:cubicBezTo>
                <a:cubicBezTo>
                  <a:pt x="786833" y="97077"/>
                  <a:pt x="98780" y="781724"/>
                  <a:pt x="0" y="1643494"/>
                </a:cubicBezTo>
                <a:cubicBezTo>
                  <a:pt x="136248" y="1457856"/>
                  <a:pt x="355948" y="1336935"/>
                  <a:pt x="604601" y="1336935"/>
                </a:cubicBezTo>
                <a:close/>
              </a:path>
            </a:pathLst>
          </a:custGeom>
          <a:solidFill>
            <a:schemeClr val="accent5"/>
          </a:solidFill>
          <a:ln w="1701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90AAE1-17D1-4D10-972D-38E7602D4F53}"/>
              </a:ext>
            </a:extLst>
          </p:cNvPr>
          <p:cNvSpPr/>
          <p:nvPr/>
        </p:nvSpPr>
        <p:spPr>
          <a:xfrm>
            <a:off x="5371089" y="3935822"/>
            <a:ext cx="2315800" cy="1701762"/>
          </a:xfrm>
          <a:custGeom>
            <a:avLst/>
            <a:gdLst>
              <a:gd name="connsiteX0" fmla="*/ 1655662 w 2248095"/>
              <a:gd name="connsiteY0" fmla="*/ 330402 h 1652009"/>
              <a:gd name="connsiteX1" fmla="*/ 1034029 w 2248095"/>
              <a:gd name="connsiteY1" fmla="*/ 0 h 1652009"/>
              <a:gd name="connsiteX2" fmla="*/ 523099 w 2248095"/>
              <a:gd name="connsiteY2" fmla="*/ 458134 h 1652009"/>
              <a:gd name="connsiteX3" fmla="*/ 516286 w 2248095"/>
              <a:gd name="connsiteY3" fmla="*/ 459838 h 1652009"/>
              <a:gd name="connsiteX4" fmla="*/ 10465 w 2248095"/>
              <a:gd name="connsiteY4" fmla="*/ 1173437 h 1652009"/>
              <a:gd name="connsiteX5" fmla="*/ 611660 w 2248095"/>
              <a:gd name="connsiteY5" fmla="*/ 1665634 h 1652009"/>
              <a:gd name="connsiteX6" fmla="*/ 2260263 w 2248095"/>
              <a:gd name="connsiteY6" fmla="*/ 22140 h 1652009"/>
              <a:gd name="connsiteX7" fmla="*/ 1655662 w 2248095"/>
              <a:gd name="connsiteY7" fmla="*/ 330402 h 165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8095" h="1652009">
                <a:moveTo>
                  <a:pt x="1655662" y="330402"/>
                </a:moveTo>
                <a:cubicBezTo>
                  <a:pt x="1396790" y="330402"/>
                  <a:pt x="1170277" y="199263"/>
                  <a:pt x="1034029" y="0"/>
                </a:cubicBezTo>
                <a:cubicBezTo>
                  <a:pt x="962499" y="233325"/>
                  <a:pt x="766642" y="412151"/>
                  <a:pt x="523099" y="458134"/>
                </a:cubicBezTo>
                <a:cubicBezTo>
                  <a:pt x="521395" y="458134"/>
                  <a:pt x="517989" y="459838"/>
                  <a:pt x="516286" y="459838"/>
                </a:cubicBezTo>
                <a:cubicBezTo>
                  <a:pt x="175666" y="524556"/>
                  <a:pt x="-52550" y="844739"/>
                  <a:pt x="10465" y="1173437"/>
                </a:cubicBezTo>
                <a:cubicBezTo>
                  <a:pt x="64964" y="1461262"/>
                  <a:pt x="320429" y="1662228"/>
                  <a:pt x="611660" y="1665634"/>
                </a:cubicBezTo>
                <a:cubicBezTo>
                  <a:pt x="1475133" y="1568557"/>
                  <a:pt x="2161483" y="883910"/>
                  <a:pt x="2260263" y="22140"/>
                </a:cubicBezTo>
                <a:cubicBezTo>
                  <a:pt x="2124015" y="209482"/>
                  <a:pt x="1904314" y="330402"/>
                  <a:pt x="1655662" y="330402"/>
                </a:cubicBezTo>
                <a:close/>
              </a:path>
            </a:pathLst>
          </a:custGeom>
          <a:solidFill>
            <a:schemeClr val="accent1"/>
          </a:solidFill>
          <a:ln w="1701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0EA8D76-AD2D-4A31-9D06-B2260B001135}"/>
              </a:ext>
            </a:extLst>
          </p:cNvPr>
          <p:cNvSpPr/>
          <p:nvPr/>
        </p:nvSpPr>
        <p:spPr>
          <a:xfrm>
            <a:off x="5992398" y="1805988"/>
            <a:ext cx="1701762" cy="2315800"/>
          </a:xfrm>
          <a:custGeom>
            <a:avLst/>
            <a:gdLst>
              <a:gd name="connsiteX0" fmla="*/ 330402 w 1652009"/>
              <a:gd name="connsiteY0" fmla="*/ 604601 h 2248095"/>
              <a:gd name="connsiteX1" fmla="*/ 0 w 1652009"/>
              <a:gd name="connsiteY1" fmla="*/ 1226234 h 2248095"/>
              <a:gd name="connsiteX2" fmla="*/ 458134 w 1652009"/>
              <a:gd name="connsiteY2" fmla="*/ 1737164 h 2248095"/>
              <a:gd name="connsiteX3" fmla="*/ 459838 w 1652009"/>
              <a:gd name="connsiteY3" fmla="*/ 1743977 h 2248095"/>
              <a:gd name="connsiteX4" fmla="*/ 1173437 w 1652009"/>
              <a:gd name="connsiteY4" fmla="*/ 2249798 h 2248095"/>
              <a:gd name="connsiteX5" fmla="*/ 1665634 w 1652009"/>
              <a:gd name="connsiteY5" fmla="*/ 1648603 h 2248095"/>
              <a:gd name="connsiteX6" fmla="*/ 22140 w 1652009"/>
              <a:gd name="connsiteY6" fmla="*/ 0 h 2248095"/>
              <a:gd name="connsiteX7" fmla="*/ 330402 w 1652009"/>
              <a:gd name="connsiteY7" fmla="*/ 604601 h 224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009" h="2248095">
                <a:moveTo>
                  <a:pt x="330402" y="604601"/>
                </a:moveTo>
                <a:cubicBezTo>
                  <a:pt x="330402" y="863473"/>
                  <a:pt x="199263" y="1089985"/>
                  <a:pt x="0" y="1226234"/>
                </a:cubicBezTo>
                <a:cubicBezTo>
                  <a:pt x="233325" y="1297764"/>
                  <a:pt x="412151" y="1493621"/>
                  <a:pt x="458134" y="1737164"/>
                </a:cubicBezTo>
                <a:cubicBezTo>
                  <a:pt x="458134" y="1738867"/>
                  <a:pt x="459838" y="1742274"/>
                  <a:pt x="459838" y="1743977"/>
                </a:cubicBezTo>
                <a:cubicBezTo>
                  <a:pt x="524556" y="2084597"/>
                  <a:pt x="844739" y="2312813"/>
                  <a:pt x="1173437" y="2249798"/>
                </a:cubicBezTo>
                <a:cubicBezTo>
                  <a:pt x="1461262" y="2195299"/>
                  <a:pt x="1662228" y="1939834"/>
                  <a:pt x="1665634" y="1648603"/>
                </a:cubicBezTo>
                <a:cubicBezTo>
                  <a:pt x="1568557" y="785130"/>
                  <a:pt x="883910" y="98780"/>
                  <a:pt x="22140" y="0"/>
                </a:cubicBezTo>
                <a:cubicBezTo>
                  <a:pt x="209482" y="136248"/>
                  <a:pt x="330402" y="355948"/>
                  <a:pt x="330402" y="604601"/>
                </a:cubicBezTo>
                <a:close/>
              </a:path>
            </a:pathLst>
          </a:custGeom>
          <a:solidFill>
            <a:schemeClr val="accent2"/>
          </a:solidFill>
          <a:ln w="1701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558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9C61E49-3B10-40CC-BD4E-588EB35DB050}"/>
              </a:ext>
            </a:extLst>
          </p:cNvPr>
          <p:cNvSpPr/>
          <p:nvPr/>
        </p:nvSpPr>
        <p:spPr>
          <a:xfrm>
            <a:off x="3852037" y="3314513"/>
            <a:ext cx="1701762" cy="2315800"/>
          </a:xfrm>
          <a:custGeom>
            <a:avLst/>
            <a:gdLst>
              <a:gd name="connsiteX0" fmla="*/ 1336935 w 1652009"/>
              <a:gd name="connsiteY0" fmla="*/ 1655662 h 2248095"/>
              <a:gd name="connsiteX1" fmla="*/ 1667337 w 1652009"/>
              <a:gd name="connsiteY1" fmla="*/ 1034029 h 2248095"/>
              <a:gd name="connsiteX2" fmla="*/ 1209203 w 1652009"/>
              <a:gd name="connsiteY2" fmla="*/ 523099 h 2248095"/>
              <a:gd name="connsiteX3" fmla="*/ 1207500 w 1652009"/>
              <a:gd name="connsiteY3" fmla="*/ 516286 h 2248095"/>
              <a:gd name="connsiteX4" fmla="*/ 493900 w 1652009"/>
              <a:gd name="connsiteY4" fmla="*/ 10465 h 2248095"/>
              <a:gd name="connsiteX5" fmla="*/ 0 w 1652009"/>
              <a:gd name="connsiteY5" fmla="*/ 611660 h 2248095"/>
              <a:gd name="connsiteX6" fmla="*/ 1643494 w 1652009"/>
              <a:gd name="connsiteY6" fmla="*/ 2260263 h 2248095"/>
              <a:gd name="connsiteX7" fmla="*/ 1336935 w 1652009"/>
              <a:gd name="connsiteY7" fmla="*/ 1655662 h 224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009" h="2248095">
                <a:moveTo>
                  <a:pt x="1336935" y="1655662"/>
                </a:moveTo>
                <a:cubicBezTo>
                  <a:pt x="1336935" y="1396790"/>
                  <a:pt x="1468074" y="1170277"/>
                  <a:pt x="1667337" y="1034029"/>
                </a:cubicBezTo>
                <a:cubicBezTo>
                  <a:pt x="1434012" y="962499"/>
                  <a:pt x="1255186" y="766642"/>
                  <a:pt x="1209203" y="523099"/>
                </a:cubicBezTo>
                <a:cubicBezTo>
                  <a:pt x="1209203" y="521395"/>
                  <a:pt x="1207500" y="517989"/>
                  <a:pt x="1207500" y="516286"/>
                </a:cubicBezTo>
                <a:cubicBezTo>
                  <a:pt x="1142782" y="175666"/>
                  <a:pt x="822598" y="-52550"/>
                  <a:pt x="493900" y="10465"/>
                </a:cubicBezTo>
                <a:cubicBezTo>
                  <a:pt x="204372" y="64964"/>
                  <a:pt x="3406" y="320429"/>
                  <a:pt x="0" y="611660"/>
                </a:cubicBezTo>
                <a:cubicBezTo>
                  <a:pt x="97077" y="1475133"/>
                  <a:pt x="781724" y="2161483"/>
                  <a:pt x="1643494" y="2260263"/>
                </a:cubicBezTo>
                <a:cubicBezTo>
                  <a:pt x="1457856" y="2124015"/>
                  <a:pt x="1336935" y="1904314"/>
                  <a:pt x="1336935" y="1655662"/>
                </a:cubicBezTo>
                <a:close/>
              </a:path>
            </a:pathLst>
          </a:custGeom>
          <a:solidFill>
            <a:schemeClr val="accent3"/>
          </a:solidFill>
          <a:ln w="1701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41113CF-854B-4EDB-8C79-01FE9049ED77}"/>
              </a:ext>
            </a:extLst>
          </p:cNvPr>
          <p:cNvSpPr>
            <a:spLocks/>
          </p:cNvSpPr>
          <p:nvPr/>
        </p:nvSpPr>
        <p:spPr bwMode="auto">
          <a:xfrm>
            <a:off x="6736524" y="1749759"/>
            <a:ext cx="1211263" cy="1573213"/>
          </a:xfrm>
          <a:custGeom>
            <a:avLst/>
            <a:gdLst>
              <a:gd name="T0" fmla="*/ 252 w 252"/>
              <a:gd name="T1" fmla="*/ 328 h 328"/>
              <a:gd name="T2" fmla="*/ 0 w 252"/>
              <a:gd name="T3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2" h="328">
                <a:moveTo>
                  <a:pt x="252" y="328"/>
                </a:moveTo>
                <a:cubicBezTo>
                  <a:pt x="231" y="198"/>
                  <a:pt x="112" y="55"/>
                  <a:pt x="0" y="0"/>
                </a:cubicBezTo>
              </a:path>
            </a:pathLst>
          </a:custGeom>
          <a:noFill/>
          <a:ln w="38100" cap="rnd">
            <a:solidFill>
              <a:srgbClr val="CACED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79618DBF-B4E6-4C1B-9FE7-57C2A64F2956}"/>
              </a:ext>
            </a:extLst>
          </p:cNvPr>
          <p:cNvSpPr>
            <a:spLocks/>
          </p:cNvSpPr>
          <p:nvPr/>
        </p:nvSpPr>
        <p:spPr bwMode="auto">
          <a:xfrm>
            <a:off x="3652011" y="1686259"/>
            <a:ext cx="1354138" cy="1593850"/>
          </a:xfrm>
          <a:custGeom>
            <a:avLst/>
            <a:gdLst>
              <a:gd name="T0" fmla="*/ 282 w 282"/>
              <a:gd name="T1" fmla="*/ 0 h 332"/>
              <a:gd name="T2" fmla="*/ 0 w 282"/>
              <a:gd name="T3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2" h="332">
                <a:moveTo>
                  <a:pt x="282" y="0"/>
                </a:moveTo>
                <a:cubicBezTo>
                  <a:pt x="137" y="60"/>
                  <a:pt x="24" y="201"/>
                  <a:pt x="0" y="332"/>
                </a:cubicBezTo>
              </a:path>
            </a:pathLst>
          </a:custGeom>
          <a:noFill/>
          <a:ln w="38100" cap="rnd">
            <a:solidFill>
              <a:srgbClr val="CACED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E4F69CFB-B6F2-4708-B4C4-F4C5CFC1DDDD}"/>
              </a:ext>
            </a:extLst>
          </p:cNvPr>
          <p:cNvSpPr>
            <a:spLocks/>
          </p:cNvSpPr>
          <p:nvPr/>
        </p:nvSpPr>
        <p:spPr bwMode="auto">
          <a:xfrm>
            <a:off x="6717474" y="4086559"/>
            <a:ext cx="1254125" cy="1670050"/>
          </a:xfrm>
          <a:custGeom>
            <a:avLst/>
            <a:gdLst>
              <a:gd name="T0" fmla="*/ 0 w 261"/>
              <a:gd name="T1" fmla="*/ 348 h 348"/>
              <a:gd name="T2" fmla="*/ 261 w 261"/>
              <a:gd name="T3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1" h="348">
                <a:moveTo>
                  <a:pt x="0" y="348"/>
                </a:moveTo>
                <a:cubicBezTo>
                  <a:pt x="179" y="251"/>
                  <a:pt x="228" y="123"/>
                  <a:pt x="261" y="0"/>
                </a:cubicBezTo>
              </a:path>
            </a:pathLst>
          </a:custGeom>
          <a:noFill/>
          <a:ln w="38100" cap="rnd">
            <a:solidFill>
              <a:srgbClr val="CACED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30EF1112-7523-44CE-AC6B-B210AE5A1022}"/>
              </a:ext>
            </a:extLst>
          </p:cNvPr>
          <p:cNvSpPr>
            <a:spLocks/>
          </p:cNvSpPr>
          <p:nvPr/>
        </p:nvSpPr>
        <p:spPr bwMode="auto">
          <a:xfrm flipH="1">
            <a:off x="3609147" y="4086559"/>
            <a:ext cx="1321161" cy="1670050"/>
          </a:xfrm>
          <a:custGeom>
            <a:avLst/>
            <a:gdLst>
              <a:gd name="T0" fmla="*/ 0 w 261"/>
              <a:gd name="T1" fmla="*/ 348 h 348"/>
              <a:gd name="T2" fmla="*/ 261 w 261"/>
              <a:gd name="T3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1" h="348">
                <a:moveTo>
                  <a:pt x="0" y="348"/>
                </a:moveTo>
                <a:cubicBezTo>
                  <a:pt x="179" y="251"/>
                  <a:pt x="228" y="123"/>
                  <a:pt x="261" y="0"/>
                </a:cubicBezTo>
              </a:path>
            </a:pathLst>
          </a:custGeom>
          <a:noFill/>
          <a:ln w="38100" cap="rnd">
            <a:solidFill>
              <a:srgbClr val="CACED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5D7DB227-5428-4286-9082-BE7C8B0A218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36124" y="1600534"/>
            <a:ext cx="45561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AEE03ACA-CAAF-482C-8CCE-9046BECB2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174" y="1984709"/>
            <a:ext cx="254000" cy="254000"/>
          </a:xfrm>
          <a:prstGeom prst="ellipse">
            <a:avLst/>
          </a:prstGeom>
          <a:solidFill>
            <a:srgbClr val="35B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E06DF696-6A0E-4810-8C71-3E3677615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099" y="1984709"/>
            <a:ext cx="254000" cy="254000"/>
          </a:xfrm>
          <a:prstGeom prst="ellipse">
            <a:avLst/>
          </a:prstGeom>
          <a:solidFill>
            <a:srgbClr val="0055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02F3E920-C7AF-4288-9445-BBF443D46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984" y="5174870"/>
            <a:ext cx="255588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30FAF2F2-179C-4CBC-A1C7-353D3E5E0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9374" y="5588334"/>
            <a:ext cx="254000" cy="254000"/>
          </a:xfrm>
          <a:prstGeom prst="ellipse">
            <a:avLst/>
          </a:prstGeom>
          <a:solidFill>
            <a:srgbClr val="12A2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FDBBDDC3-3196-4DE8-BFF0-0AE7CDF6F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1361" y="3173747"/>
            <a:ext cx="254000" cy="255588"/>
          </a:xfrm>
          <a:prstGeom prst="ellipse">
            <a:avLst/>
          </a:prstGeom>
          <a:solidFill>
            <a:srgbClr val="35B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A5FD58AC-62B3-47AE-B088-64BA5C600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086" y="3173747"/>
            <a:ext cx="255588" cy="255588"/>
          </a:xfrm>
          <a:prstGeom prst="ellipse">
            <a:avLst/>
          </a:prstGeom>
          <a:solidFill>
            <a:srgbClr val="0055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DA3CF720-84D5-434D-809B-AC9DC27E4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970" y="4613609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E4A968FA-24F0-4F11-A17F-C7354E905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786" y="2516522"/>
            <a:ext cx="255588" cy="258763"/>
          </a:xfrm>
          <a:prstGeom prst="ellipse">
            <a:avLst/>
          </a:prstGeom>
          <a:solidFill>
            <a:srgbClr val="35B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62D629F3-B5E4-44F6-9338-8E63DFB9D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3611" y="2516522"/>
            <a:ext cx="254000" cy="258763"/>
          </a:xfrm>
          <a:prstGeom prst="ellipse">
            <a:avLst/>
          </a:prstGeom>
          <a:solidFill>
            <a:srgbClr val="0055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id="{195E34D9-3BE6-441C-A66F-860F5E434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111" y="5185109"/>
            <a:ext cx="255588" cy="254000"/>
          </a:xfrm>
          <a:prstGeom prst="ellipse">
            <a:avLst/>
          </a:prstGeom>
          <a:solidFill>
            <a:srgbClr val="12A2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F7EC3CA7-B794-4ACB-9DC4-DEB80951B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011" y="3951622"/>
            <a:ext cx="254000" cy="258763"/>
          </a:xfrm>
          <a:prstGeom prst="ellipse">
            <a:avLst/>
          </a:prstGeom>
          <a:solidFill>
            <a:srgbClr val="12A2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Oval 24">
            <a:extLst>
              <a:ext uri="{FF2B5EF4-FFF2-40B4-BE49-F238E27FC236}">
                <a16:creationId xmlns:a16="http://schemas.microsoft.com/office/drawing/2014/main" id="{ECCF176C-30BD-40F8-BCEA-9DABBE65C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0286" y="4613609"/>
            <a:ext cx="255588" cy="254000"/>
          </a:xfrm>
          <a:prstGeom prst="ellipse">
            <a:avLst/>
          </a:prstGeom>
          <a:solidFill>
            <a:srgbClr val="12A2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F7A07014-CC94-466E-8A44-2995FF8B9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486" y="1600534"/>
            <a:ext cx="255588" cy="254000"/>
          </a:xfrm>
          <a:prstGeom prst="ellipse">
            <a:avLst/>
          </a:prstGeom>
          <a:solidFill>
            <a:srgbClr val="35B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48026BB1-4A1E-4782-9340-347F614E2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936" y="1600534"/>
            <a:ext cx="254000" cy="254000"/>
          </a:xfrm>
          <a:prstGeom prst="ellipse">
            <a:avLst/>
          </a:prstGeom>
          <a:solidFill>
            <a:srgbClr val="0055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518AEE-0FFC-4221-A1FC-23CA43A4893D}"/>
              </a:ext>
            </a:extLst>
          </p:cNvPr>
          <p:cNvSpPr txBox="1"/>
          <p:nvPr/>
        </p:nvSpPr>
        <p:spPr>
          <a:xfrm>
            <a:off x="4494191" y="2441323"/>
            <a:ext cx="1217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Scheduling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0616C9-6AFB-48E3-9641-E258EA114B4F}"/>
              </a:ext>
            </a:extLst>
          </p:cNvPr>
          <p:cNvSpPr txBox="1"/>
          <p:nvPr/>
        </p:nvSpPr>
        <p:spPr>
          <a:xfrm>
            <a:off x="4182851" y="4220033"/>
            <a:ext cx="1554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Audience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C69AD4-3253-4B73-AF72-03EB6EF4C24E}"/>
              </a:ext>
            </a:extLst>
          </p:cNvPr>
          <p:cNvSpPr txBox="1"/>
          <p:nvPr/>
        </p:nvSpPr>
        <p:spPr>
          <a:xfrm>
            <a:off x="6070745" y="4625123"/>
            <a:ext cx="121725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Body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Copy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A5082-320A-44BD-BB69-B8E4BEE8BF3F}"/>
              </a:ext>
            </a:extLst>
          </p:cNvPr>
          <p:cNvSpPr txBox="1"/>
          <p:nvPr/>
        </p:nvSpPr>
        <p:spPr>
          <a:xfrm>
            <a:off x="6533678" y="2812959"/>
            <a:ext cx="121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447A25-08A6-4DD1-9D97-0FC9DEA17B5A}"/>
              </a:ext>
            </a:extLst>
          </p:cNvPr>
          <p:cNvSpPr txBox="1"/>
          <p:nvPr/>
        </p:nvSpPr>
        <p:spPr>
          <a:xfrm>
            <a:off x="7065932" y="1445545"/>
            <a:ext cx="3744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Concise, clear and compelling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65DB4D-55FD-4C01-929D-B0787EDFEF32}"/>
              </a:ext>
            </a:extLst>
          </p:cNvPr>
          <p:cNvSpPr txBox="1"/>
          <p:nvPr/>
        </p:nvSpPr>
        <p:spPr>
          <a:xfrm>
            <a:off x="7684260" y="1945885"/>
            <a:ext cx="3887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Between a max of 30 and 60 characters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0BA811-DC14-4E4E-A248-CECD6213C1E1}"/>
              </a:ext>
            </a:extLst>
          </p:cNvPr>
          <p:cNvSpPr txBox="1"/>
          <p:nvPr/>
        </p:nvSpPr>
        <p:spPr>
          <a:xfrm>
            <a:off x="7974536" y="2467488"/>
            <a:ext cx="3007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 the preview text area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0DC40D-EB88-43AF-83C7-02F3A33BAA27}"/>
              </a:ext>
            </a:extLst>
          </p:cNvPr>
          <p:cNvSpPr txBox="1"/>
          <p:nvPr/>
        </p:nvSpPr>
        <p:spPr>
          <a:xfrm>
            <a:off x="8206549" y="3124792"/>
            <a:ext cx="3007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A/B testing and different styles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531639-CAA3-4B1D-90F6-F8EDCBB6BAC8}"/>
              </a:ext>
            </a:extLst>
          </p:cNvPr>
          <p:cNvSpPr txBox="1"/>
          <p:nvPr/>
        </p:nvSpPr>
        <p:spPr>
          <a:xfrm>
            <a:off x="8206549" y="3927646"/>
            <a:ext cx="300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Keep the main message and CTA above the fold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662DAD-C9A9-4FEA-8A92-B64A5BDB1467}"/>
              </a:ext>
            </a:extLst>
          </p:cNvPr>
          <p:cNvSpPr txBox="1"/>
          <p:nvPr/>
        </p:nvSpPr>
        <p:spPr>
          <a:xfrm>
            <a:off x="8034855" y="4569411"/>
            <a:ext cx="3007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Avoid being too copy heavy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B77D8E-8739-4DB4-9E09-9934077D3BAF}"/>
              </a:ext>
            </a:extLst>
          </p:cNvPr>
          <p:cNvSpPr txBox="1"/>
          <p:nvPr/>
        </p:nvSpPr>
        <p:spPr>
          <a:xfrm>
            <a:off x="7665210" y="5169454"/>
            <a:ext cx="3744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 CTAs rather than links within copy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0CC595-978F-4097-AC73-AA43E84C84B1}"/>
              </a:ext>
            </a:extLst>
          </p:cNvPr>
          <p:cNvSpPr txBox="1"/>
          <p:nvPr/>
        </p:nvSpPr>
        <p:spPr>
          <a:xfrm>
            <a:off x="7146099" y="5666490"/>
            <a:ext cx="408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Consider personalization beyond just the subject line or salutation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859836-F9A7-47E4-BAB0-D7F9E0CCDD0C}"/>
              </a:ext>
            </a:extLst>
          </p:cNvPr>
          <p:cNvSpPr txBox="1"/>
          <p:nvPr/>
        </p:nvSpPr>
        <p:spPr>
          <a:xfrm>
            <a:off x="451029" y="4238543"/>
            <a:ext cx="314801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there are resends use different subject lines/content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606B71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4311F8-392C-45D6-A404-D75F081A6F9F}"/>
              </a:ext>
            </a:extLst>
          </p:cNvPr>
          <p:cNvSpPr txBox="1"/>
          <p:nvPr/>
        </p:nvSpPr>
        <p:spPr>
          <a:xfrm>
            <a:off x="898910" y="5136699"/>
            <a:ext cx="3148019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Consider audience engagement, well targeted campaigns often have better performance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144B37-E1D4-4BBE-A16E-30DFDE722E1B}"/>
              </a:ext>
            </a:extLst>
          </p:cNvPr>
          <p:cNvSpPr txBox="1"/>
          <p:nvPr/>
        </p:nvSpPr>
        <p:spPr>
          <a:xfrm>
            <a:off x="501615" y="1405568"/>
            <a:ext cx="4327889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Consider the timing between any resends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06B7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CF2CFE-AC80-4797-844B-300E2C74F187}"/>
              </a:ext>
            </a:extLst>
          </p:cNvPr>
          <p:cNvSpPr txBox="1"/>
          <p:nvPr/>
        </p:nvSpPr>
        <p:spPr>
          <a:xfrm>
            <a:off x="847130" y="1945885"/>
            <a:ext cx="3148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Consider when to schedule for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CBA529-0045-43FE-9003-B1609598332B}"/>
              </a:ext>
            </a:extLst>
          </p:cNvPr>
          <p:cNvSpPr txBox="1"/>
          <p:nvPr/>
        </p:nvSpPr>
        <p:spPr>
          <a:xfrm>
            <a:off x="456367" y="2467488"/>
            <a:ext cx="314801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is next after someone has completed your original CTA?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06B7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2D73C0-EC79-4CD5-AAC6-2DF696249EC4}"/>
              </a:ext>
            </a:extLst>
          </p:cNvPr>
          <p:cNvSpPr txBox="1"/>
          <p:nvPr/>
        </p:nvSpPr>
        <p:spPr>
          <a:xfrm>
            <a:off x="311905" y="3124792"/>
            <a:ext cx="314801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Don’t schedule outreach campaigns close together</a:t>
            </a:r>
          </a:p>
        </p:txBody>
      </p:sp>
    </p:spTree>
    <p:extLst>
      <p:ext uri="{BB962C8B-B14F-4D97-AF65-F5344CB8AC3E}">
        <p14:creationId xmlns:p14="http://schemas.microsoft.com/office/powerpoint/2010/main" val="302051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1DC6-FC41-4269-94FE-07AE1A18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184189"/>
            <a:ext cx="11338560" cy="768263"/>
          </a:xfrm>
        </p:spPr>
        <p:txBody>
          <a:bodyPr/>
          <a:lstStyle/>
          <a:p>
            <a:r>
              <a:rPr lang="en-US"/>
              <a:t>Subject line best practices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9F2BB2-DB3A-423E-9197-66AB3F8F4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62EC24-9E7E-4020-A40B-815ED25E6701}"/>
              </a:ext>
            </a:extLst>
          </p:cNvPr>
          <p:cNvSpPr txBox="1"/>
          <p:nvPr/>
        </p:nvSpPr>
        <p:spPr>
          <a:xfrm>
            <a:off x="5871946" y="1586994"/>
            <a:ext cx="5935854" cy="5847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Make it very clear what the email contains and leave no doubt what readers will find when they open it. Don’t over promise or mislead.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558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51786B-1D20-45A1-B53F-E6B497EE49F5}"/>
              </a:ext>
            </a:extLst>
          </p:cNvPr>
          <p:cNvSpPr txBox="1"/>
          <p:nvPr/>
        </p:nvSpPr>
        <p:spPr>
          <a:xfrm>
            <a:off x="5826753" y="2543929"/>
            <a:ext cx="5935379" cy="5847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Mobile devices display lesser characters, keep your subject lines between 30 to 60 characters.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preview text as an extension to the subject line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A3E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AC1917-C5D4-4AC4-B74A-95F3E2284FCA}"/>
              </a:ext>
            </a:extLst>
          </p:cNvPr>
          <p:cNvSpPr txBox="1"/>
          <p:nvPr/>
        </p:nvSpPr>
        <p:spPr>
          <a:xfrm>
            <a:off x="5826753" y="3472365"/>
            <a:ext cx="5935379" cy="5847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BF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more relevant and personal your email subject lines are, the higher your open rates will be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8FCF94-4CCE-4F4E-B73C-98933563AC28}"/>
              </a:ext>
            </a:extLst>
          </p:cNvPr>
          <p:cNvSpPr/>
          <p:nvPr/>
        </p:nvSpPr>
        <p:spPr>
          <a:xfrm>
            <a:off x="384694" y="3354014"/>
            <a:ext cx="5057779" cy="809768"/>
          </a:xfrm>
          <a:prstGeom prst="roundRect">
            <a:avLst>
              <a:gd name="adj" fmla="val 50000"/>
            </a:avLst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personalisation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92ACE0-2A3C-4D82-B00F-2A61ED6A570B}"/>
              </a:ext>
            </a:extLst>
          </p:cNvPr>
          <p:cNvSpPr/>
          <p:nvPr/>
        </p:nvSpPr>
        <p:spPr>
          <a:xfrm>
            <a:off x="429867" y="3394502"/>
            <a:ext cx="728791" cy="728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F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943A0B7-E579-4C46-804D-D48D40C878EE}"/>
              </a:ext>
            </a:extLst>
          </p:cNvPr>
          <p:cNvSpPr/>
          <p:nvPr/>
        </p:nvSpPr>
        <p:spPr>
          <a:xfrm>
            <a:off x="384693" y="1547994"/>
            <a:ext cx="5057780" cy="809768"/>
          </a:xfrm>
          <a:prstGeom prst="roundRect">
            <a:avLst>
              <a:gd name="adj" fmla="val 50000"/>
            </a:avLst>
          </a:prstGeom>
          <a:solidFill>
            <a:srgbClr val="00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Concise and clear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CBFBDC-3C9F-4F17-A12A-BBF60AEC0067}"/>
              </a:ext>
            </a:extLst>
          </p:cNvPr>
          <p:cNvSpPr/>
          <p:nvPr/>
        </p:nvSpPr>
        <p:spPr>
          <a:xfrm>
            <a:off x="429867" y="1588482"/>
            <a:ext cx="728791" cy="728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CCF3044-E5FA-4EA9-8D33-A43B577CC557}"/>
              </a:ext>
            </a:extLst>
          </p:cNvPr>
          <p:cNvSpPr/>
          <p:nvPr/>
        </p:nvSpPr>
        <p:spPr>
          <a:xfrm>
            <a:off x="384693" y="2451003"/>
            <a:ext cx="5057780" cy="809768"/>
          </a:xfrm>
          <a:prstGeom prst="roundRect">
            <a:avLst>
              <a:gd name="adj" fmla="val 50000"/>
            </a:avLst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Keep it short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986EFDA-BCB4-4457-B8F0-D4E79BC4316E}"/>
              </a:ext>
            </a:extLst>
          </p:cNvPr>
          <p:cNvSpPr/>
          <p:nvPr/>
        </p:nvSpPr>
        <p:spPr>
          <a:xfrm>
            <a:off x="429867" y="2491492"/>
            <a:ext cx="728791" cy="728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3" name="Flowchart: Merge 12">
            <a:extLst>
              <a:ext uri="{FF2B5EF4-FFF2-40B4-BE49-F238E27FC236}">
                <a16:creationId xmlns:a16="http://schemas.microsoft.com/office/drawing/2014/main" id="{63706C7B-3BDA-47A4-8709-E9D4994AA240}"/>
              </a:ext>
            </a:extLst>
          </p:cNvPr>
          <p:cNvSpPr/>
          <p:nvPr/>
        </p:nvSpPr>
        <p:spPr>
          <a:xfrm rot="5400000" flipV="1">
            <a:off x="5039634" y="1875757"/>
            <a:ext cx="267845" cy="179269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Flowchart: Merge 13">
            <a:extLst>
              <a:ext uri="{FF2B5EF4-FFF2-40B4-BE49-F238E27FC236}">
                <a16:creationId xmlns:a16="http://schemas.microsoft.com/office/drawing/2014/main" id="{B191FA4B-C7AB-4C0A-BA04-92CC81AF17C6}"/>
              </a:ext>
            </a:extLst>
          </p:cNvPr>
          <p:cNvSpPr/>
          <p:nvPr/>
        </p:nvSpPr>
        <p:spPr>
          <a:xfrm rot="5400000" flipV="1">
            <a:off x="5039635" y="2765462"/>
            <a:ext cx="267845" cy="179269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Flowchart: Merge 14">
            <a:extLst>
              <a:ext uri="{FF2B5EF4-FFF2-40B4-BE49-F238E27FC236}">
                <a16:creationId xmlns:a16="http://schemas.microsoft.com/office/drawing/2014/main" id="{15687902-4CF4-43A4-AB5F-07962F9647C8}"/>
              </a:ext>
            </a:extLst>
          </p:cNvPr>
          <p:cNvSpPr/>
          <p:nvPr/>
        </p:nvSpPr>
        <p:spPr>
          <a:xfrm rot="5400000" flipV="1">
            <a:off x="5039636" y="3669264"/>
            <a:ext cx="267845" cy="179269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A4231A-8C69-4C22-95C3-26438B9AFE46}"/>
              </a:ext>
            </a:extLst>
          </p:cNvPr>
          <p:cNvSpPr txBox="1"/>
          <p:nvPr/>
        </p:nvSpPr>
        <p:spPr>
          <a:xfrm>
            <a:off x="5871927" y="4551896"/>
            <a:ext cx="5935379" cy="5847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3B0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i.e. 100%, free, open, sale, urgent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3B0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386F32-4225-425A-BDEF-A23AF5A31668}"/>
              </a:ext>
            </a:extLst>
          </p:cNvPr>
          <p:cNvSpPr/>
          <p:nvPr/>
        </p:nvSpPr>
        <p:spPr>
          <a:xfrm>
            <a:off x="384694" y="4257024"/>
            <a:ext cx="5057779" cy="80976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Avoid spam trigger words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5BB778-23AA-455A-9F7A-05A7A52BC337}"/>
              </a:ext>
            </a:extLst>
          </p:cNvPr>
          <p:cNvSpPr/>
          <p:nvPr/>
        </p:nvSpPr>
        <p:spPr>
          <a:xfrm>
            <a:off x="429867" y="4297512"/>
            <a:ext cx="728791" cy="728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3B0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19" name="Flowchart: Merge 18">
            <a:extLst>
              <a:ext uri="{FF2B5EF4-FFF2-40B4-BE49-F238E27FC236}">
                <a16:creationId xmlns:a16="http://schemas.microsoft.com/office/drawing/2014/main" id="{FC347982-7B3E-42DF-BC4E-7D33D9571176}"/>
              </a:ext>
            </a:extLst>
          </p:cNvPr>
          <p:cNvSpPr/>
          <p:nvPr/>
        </p:nvSpPr>
        <p:spPr>
          <a:xfrm rot="5400000" flipV="1">
            <a:off x="5039636" y="4572275"/>
            <a:ext cx="267845" cy="179269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A7B3F3-0D57-4DC5-9B42-4505A5C991C1}"/>
              </a:ext>
            </a:extLst>
          </p:cNvPr>
          <p:cNvSpPr txBox="1"/>
          <p:nvPr/>
        </p:nvSpPr>
        <p:spPr>
          <a:xfrm>
            <a:off x="5826753" y="5346023"/>
            <a:ext cx="5935379" cy="5847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2712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i.e. communicating urgency, use questions to pique the interest, use numbers, A/B test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1CAFC12-9C74-4334-B775-2D1E10A5472C}"/>
              </a:ext>
            </a:extLst>
          </p:cNvPr>
          <p:cNvSpPr/>
          <p:nvPr/>
        </p:nvSpPr>
        <p:spPr>
          <a:xfrm>
            <a:off x="384694" y="5159387"/>
            <a:ext cx="5057779" cy="8097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Consider different styles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A3E4D27-B14E-4D6B-8532-1B7CE192DD36}"/>
              </a:ext>
            </a:extLst>
          </p:cNvPr>
          <p:cNvSpPr/>
          <p:nvPr/>
        </p:nvSpPr>
        <p:spPr>
          <a:xfrm>
            <a:off x="429867" y="5199875"/>
            <a:ext cx="728791" cy="728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2712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23" name="Flowchart: Merge 22">
            <a:extLst>
              <a:ext uri="{FF2B5EF4-FFF2-40B4-BE49-F238E27FC236}">
                <a16:creationId xmlns:a16="http://schemas.microsoft.com/office/drawing/2014/main" id="{0FBB2815-53D2-4975-B549-2908B8898B8F}"/>
              </a:ext>
            </a:extLst>
          </p:cNvPr>
          <p:cNvSpPr/>
          <p:nvPr/>
        </p:nvSpPr>
        <p:spPr>
          <a:xfrm rot="5400000" flipV="1">
            <a:off x="5039636" y="5474638"/>
            <a:ext cx="267845" cy="179269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6FC108-0409-4BD9-B745-EC3D2BF48754}"/>
              </a:ext>
            </a:extLst>
          </p:cNvPr>
          <p:cNvSpPr txBox="1"/>
          <p:nvPr/>
        </p:nvSpPr>
        <p:spPr>
          <a:xfrm>
            <a:off x="384693" y="865803"/>
            <a:ext cx="1064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successful email starts with a subject line that grabs the attention of your recipients and gives people a reason to check out your content</a:t>
            </a:r>
          </a:p>
        </p:txBody>
      </p:sp>
    </p:spTree>
    <p:extLst>
      <p:ext uri="{BB962C8B-B14F-4D97-AF65-F5344CB8AC3E}">
        <p14:creationId xmlns:p14="http://schemas.microsoft.com/office/powerpoint/2010/main" val="3028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28A15A-9951-43C9-A1EC-9575168CD9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Examples of different styles of subject lines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750BD1-DD81-4077-9BA0-BE7D2C0DC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Subject line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A14E3-04A1-40FA-AB48-A27CB7710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Sources: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campaignmonitor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and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agilecrm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0E8396B-ADD3-4B0F-85A3-FAF73E742B4A}"/>
              </a:ext>
            </a:extLst>
          </p:cNvPr>
          <p:cNvGraphicFramePr>
            <a:graphicFrameLocks noGrp="1"/>
          </p:cNvGraphicFramePr>
          <p:nvPr>
            <p:ph idx="17"/>
          </p:nvPr>
        </p:nvGraphicFramePr>
        <p:xfrm>
          <a:off x="384175" y="1482809"/>
          <a:ext cx="11339508" cy="4434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394">
                  <a:extLst>
                    <a:ext uri="{9D8B030D-6E8A-4147-A177-3AD203B41FA5}">
                      <a16:colId xmlns:a16="http://schemas.microsoft.com/office/drawing/2014/main" val="800487493"/>
                    </a:ext>
                  </a:extLst>
                </a:gridCol>
                <a:gridCol w="4461710">
                  <a:extLst>
                    <a:ext uri="{9D8B030D-6E8A-4147-A177-3AD203B41FA5}">
                      <a16:colId xmlns:a16="http://schemas.microsoft.com/office/drawing/2014/main" val="413568940"/>
                    </a:ext>
                  </a:extLst>
                </a:gridCol>
                <a:gridCol w="4822404">
                  <a:extLst>
                    <a:ext uri="{9D8B030D-6E8A-4147-A177-3AD203B41FA5}">
                      <a16:colId xmlns:a16="http://schemas.microsoft.com/office/drawing/2014/main" val="1349859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Style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98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1" i="0" u="none" strike="noStrike" noProof="0">
                          <a:latin typeface="Arial"/>
                        </a:rPr>
                        <a:t>Informational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0" u="none" strike="noStrike" noProof="0">
                          <a:latin typeface="Arial"/>
                        </a:rPr>
                        <a:t>Pertinent information is up front in subject lines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1" u="none" strike="noStrike" noProof="0">
                          <a:latin typeface="Arial"/>
                        </a:rPr>
                        <a:t>Gene editing live webinar: November 20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4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1" i="0" u="none" strike="noStrike" noProof="0">
                          <a:latin typeface="Arial"/>
                        </a:rPr>
                        <a:t>Personal 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0" u="none" strike="noStrike" noProof="0">
                          <a:latin typeface="Arial"/>
                        </a:rPr>
                        <a:t>You can use personalisation such as the recipients firstname or you can make a post event email feel personal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1" u="none" strike="noStrike" noProof="0">
                          <a:latin typeface="Arial"/>
                        </a:rPr>
                        <a:t>Thanks for joining us, firstname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1" u="none" strike="noStrike" noProof="0"/>
                        <a:t>Great to meet you at ISPOR last week</a:t>
                      </a:r>
                      <a:endParaRPr lang="en-GB" sz="1400" b="0" i="0" u="none" strike="noStrike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48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/>
                        <a:t>Urgent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0" u="none" strike="noStrike" noProof="0">
                          <a:latin typeface="Arial"/>
                        </a:rPr>
                        <a:t>People often respond to the possibility of losing out on something so create some urgency in the subject line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1" u="none" strike="noStrike" noProof="0">
                          <a:latin typeface="Arial"/>
                        </a:rPr>
                        <a:t>2 days left to register! </a:t>
                      </a:r>
                      <a:r>
                        <a:rPr lang="en-GB" sz="1400" b="0" i="0" u="none" strike="noStrike" noProof="0">
                          <a:latin typeface="Arial"/>
                        </a:rPr>
                        <a:t>or </a:t>
                      </a:r>
                      <a:r>
                        <a:rPr lang="en-GB" sz="1400" b="0" i="1" u="none" strike="noStrike" noProof="0">
                          <a:latin typeface="Arial"/>
                        </a:rPr>
                        <a:t>Don’t miss out!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1" i="0" u="none" strike="noStrike" noProof="0">
                          <a:latin typeface="Arial"/>
                        </a:rPr>
                        <a:t>The list 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0" u="none" strike="noStrike" noProof="0">
                          <a:latin typeface="Arial"/>
                        </a:rPr>
                        <a:t>Provides an opportunity to use numbers in the subject line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1" u="none" strike="noStrike" noProof="0">
                          <a:latin typeface="Arial"/>
                        </a:rPr>
                        <a:t>3 ways to increase your., The 10 best…..</a:t>
                      </a:r>
                      <a:endParaRPr lang="en-US" sz="1400" b="0" i="0" u="none" strike="noStrike" noProof="0"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758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Arial"/>
                        </a:rPr>
                        <a:t>Asking readers a question in the subject line can immediately engage them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1" u="none" strike="noStrike" noProof="0">
                          <a:latin typeface="Arial"/>
                        </a:rPr>
                        <a:t>What’s next for AI/ML</a:t>
                      </a:r>
                      <a:r>
                        <a:rPr lang="en-GB" sz="1400" b="0" i="0" u="none" strike="noStrike" noProof="0">
                          <a:latin typeface="Arial"/>
                        </a:rPr>
                        <a:t>?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5570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1" i="0" u="none" strike="noStrike" noProof="0">
                          <a:latin typeface="Arial"/>
                        </a:rPr>
                        <a:t>How-to 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0" u="none" strike="noStrike" noProof="0">
                          <a:latin typeface="Arial"/>
                        </a:rPr>
                        <a:t>Offers insight into the content/benefit for the readers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1" u="none" strike="noStrike" noProof="0">
                          <a:latin typeface="Arial"/>
                        </a:rPr>
                        <a:t>How to improve your research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44358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1" i="0" u="none" strike="noStrike" noProof="0">
                          <a:latin typeface="Arial"/>
                        </a:rPr>
                        <a:t>Scarce 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Arial"/>
                        </a:rPr>
                        <a:t>Similar to urgent and playing on the fact that </a:t>
                      </a:r>
                      <a:r>
                        <a:rPr lang="en-US" sz="1400" b="0" i="0" u="none" strike="noStrike" noProof="0" dirty="0">
                          <a:latin typeface="Arial"/>
                        </a:rPr>
                        <a:t>people hate to miss out 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1" u="none" strike="noStrike" noProof="0">
                          <a:latin typeface="Arial"/>
                        </a:rPr>
                        <a:t>AI/ML Webinar: Only a few spots remain</a:t>
                      </a:r>
                      <a:endParaRPr lang="en-US" sz="1400" b="0" i="0" u="none" strike="noStrike" noProof="0"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50410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1" i="0" u="none" strike="noStrike" noProof="0"/>
                        <a:t>Command 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0" u="none" strike="noStrike" noProof="0"/>
                        <a:t>using a command in your subject line tells the readers exactly what you want them to do 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1" u="none" strike="noStrike" noProof="0">
                          <a:latin typeface="Arial"/>
                        </a:rPr>
                        <a:t>Join us in Boston, Subscribe to our monthly email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043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44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E41BC-89AF-45C8-99A0-81E42CEA2AB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84694" y="1541293"/>
            <a:ext cx="5202212" cy="456741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>
                <a:ea typeface="+mn-lt"/>
                <a:cs typeface="+mn-lt"/>
              </a:rPr>
              <a:t>We have a suite of templates available in 2 different </a:t>
            </a:r>
            <a:r>
              <a:rPr lang="en-GB" err="1">
                <a:ea typeface="+mn-lt"/>
                <a:cs typeface="+mn-lt"/>
              </a:rPr>
              <a:t>colors</a:t>
            </a:r>
            <a:r>
              <a:rPr lang="en-GB">
                <a:ea typeface="+mn-lt"/>
                <a:cs typeface="+mn-lt"/>
              </a:rPr>
              <a:t> (Indigo and White)</a:t>
            </a:r>
            <a:endParaRPr lang="en-GB"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GB">
                <a:cs typeface="Arial"/>
              </a:rPr>
              <a:t>You</a:t>
            </a:r>
            <a:r>
              <a:rPr lang="en-GB"/>
              <a:t> can download editable word versions on the </a:t>
            </a:r>
            <a:r>
              <a:rPr lang="en-GB">
                <a:hlinkClick r:id="rId2"/>
              </a:rPr>
              <a:t>Marketing Operations toolbox</a:t>
            </a:r>
            <a:r>
              <a:rPr lang="en-GB"/>
              <a:t> or on </a:t>
            </a:r>
            <a:r>
              <a:rPr lang="en-GB" err="1"/>
              <a:t>brandworld</a:t>
            </a:r>
            <a:r>
              <a:rPr lang="en-GB"/>
              <a:t>.</a:t>
            </a:r>
            <a:endParaRPr lang="en-GB"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GB">
                <a:ea typeface="+mn-lt"/>
                <a:cs typeface="+mn-lt"/>
              </a:rPr>
              <a:t>The character length limit for each section is detailed in the templates which can be downloaded in word version.</a:t>
            </a: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Brand approved images are available on </a:t>
            </a:r>
            <a:r>
              <a:rPr lang="en-GB" err="1"/>
              <a:t>brandworld</a:t>
            </a: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We also have the </a:t>
            </a:r>
            <a:r>
              <a:rPr lang="en-GB">
                <a:hlinkClick r:id="rId3"/>
              </a:rPr>
              <a:t>email banner generator</a:t>
            </a:r>
            <a:r>
              <a:rPr lang="en-GB"/>
              <a:t> tool available to create banner images</a:t>
            </a:r>
            <a:endParaRPr lang="en-GB"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GB"/>
              <a:t>Provide a subject line and preview text when sending content across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8CD183-07A6-4DA9-8876-E4C3D0400E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Considerations for the templates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67270E-675E-4AF1-81B6-5278F1E4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GB"/>
              <a:t>Working with Our Templates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C223760-6F5E-4D9A-B9A7-27AE53DA4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694" y="6387858"/>
            <a:ext cx="9285484" cy="3380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36B213-45B4-83A6-58BE-49D259969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33" y="759996"/>
            <a:ext cx="3449010" cy="436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240F007-3DE3-4838-8AFF-325FE085F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35" y="1638989"/>
            <a:ext cx="3814485" cy="474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8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CB2A44-3B6F-34DB-8C28-B058BDE7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872" y="974404"/>
            <a:ext cx="2892371" cy="530268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8CD183-07A6-4DA9-8876-E4C3D0400E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Some general tips for email marketing campaigns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67270E-675E-4AF1-81B6-5278F1E4A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Tips on Email Content and Layout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C7CE8-0029-40DA-AF08-704A741A3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35570-81A7-4A87-928D-E224691479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26" b="34963"/>
          <a:stretch/>
        </p:blipFill>
        <p:spPr>
          <a:xfrm>
            <a:off x="1799595" y="1990652"/>
            <a:ext cx="2715133" cy="30478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435F34-7DAC-4D88-81AA-0A9C0EC7833C}"/>
              </a:ext>
            </a:extLst>
          </p:cNvPr>
          <p:cNvSpPr txBox="1"/>
          <p:nvPr/>
        </p:nvSpPr>
        <p:spPr>
          <a:xfrm>
            <a:off x="345330" y="2833155"/>
            <a:ext cx="1097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BF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Optimise the email’s preview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C60DF8-E918-4F6F-A0FC-6D6BDB97D999}"/>
              </a:ext>
            </a:extLst>
          </p:cNvPr>
          <p:cNvSpPr/>
          <p:nvPr/>
        </p:nvSpPr>
        <p:spPr>
          <a:xfrm>
            <a:off x="1838960" y="3220872"/>
            <a:ext cx="2636404" cy="293708"/>
          </a:xfrm>
          <a:prstGeom prst="rect">
            <a:avLst/>
          </a:prstGeom>
          <a:solidFill>
            <a:srgbClr val="00BFB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31C33-8A87-42D8-809F-88212F05E870}"/>
              </a:ext>
            </a:extLst>
          </p:cNvPr>
          <p:cNvSpPr/>
          <p:nvPr/>
        </p:nvSpPr>
        <p:spPr>
          <a:xfrm>
            <a:off x="1838960" y="3918093"/>
            <a:ext cx="2636404" cy="293708"/>
          </a:xfrm>
          <a:prstGeom prst="rect">
            <a:avLst/>
          </a:prstGeom>
          <a:solidFill>
            <a:srgbClr val="00BFB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A15AC3-DDC0-4388-84B2-2D897E527322}"/>
              </a:ext>
            </a:extLst>
          </p:cNvPr>
          <p:cNvSpPr/>
          <p:nvPr/>
        </p:nvSpPr>
        <p:spPr>
          <a:xfrm>
            <a:off x="1838960" y="4615314"/>
            <a:ext cx="2636404" cy="293708"/>
          </a:xfrm>
          <a:prstGeom prst="rect">
            <a:avLst/>
          </a:prstGeom>
          <a:solidFill>
            <a:srgbClr val="00BFB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F2B585-2395-4039-8A57-DE789C182422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1442610" y="3310209"/>
            <a:ext cx="396350" cy="754738"/>
          </a:xfrm>
          <a:prstGeom prst="straightConnector1">
            <a:avLst/>
          </a:prstGeom>
          <a:ln w="25400">
            <a:solidFill>
              <a:srgbClr val="00BF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AB60D4-BE43-4AE2-A7EB-91FFEE06C39D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>
            <a:off x="1442610" y="3310209"/>
            <a:ext cx="396350" cy="1451959"/>
          </a:xfrm>
          <a:prstGeom prst="straightConnector1">
            <a:avLst/>
          </a:prstGeom>
          <a:ln w="25400">
            <a:solidFill>
              <a:srgbClr val="00BF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C650016-BAAD-489D-875F-EC3B7267B69D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442610" y="3310209"/>
            <a:ext cx="317620" cy="0"/>
          </a:xfrm>
          <a:prstGeom prst="straightConnector1">
            <a:avLst/>
          </a:prstGeom>
          <a:ln w="25400">
            <a:solidFill>
              <a:srgbClr val="00BF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F045ED6-6341-418A-A2ED-197ADF85B215}"/>
              </a:ext>
            </a:extLst>
          </p:cNvPr>
          <p:cNvSpPr txBox="1"/>
          <p:nvPr/>
        </p:nvSpPr>
        <p:spPr>
          <a:xfrm>
            <a:off x="165370" y="4121401"/>
            <a:ext cx="1316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Personalise from name/address</a:t>
            </a:r>
          </a:p>
        </p:txBody>
      </p:sp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470349D1-F4FC-484E-811C-6B8DB3BA3864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1481975" y="4399087"/>
            <a:ext cx="356985" cy="91646"/>
          </a:xfrm>
          <a:prstGeom prst="straightConnector1">
            <a:avLst/>
          </a:prstGeom>
          <a:ln w="25400">
            <a:solidFill>
              <a:srgbClr val="0055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7C33EBEF-0435-4323-B19C-90BAD31C989E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1481975" y="3717381"/>
            <a:ext cx="356985" cy="773352"/>
          </a:xfrm>
          <a:prstGeom prst="straightConnector1">
            <a:avLst/>
          </a:prstGeom>
          <a:ln w="25400">
            <a:solidFill>
              <a:srgbClr val="0055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DE8795C4-FA32-4D59-AC25-6CDBA9AC2D48}"/>
              </a:ext>
            </a:extLst>
          </p:cNvPr>
          <p:cNvSpPr/>
          <p:nvPr/>
        </p:nvSpPr>
        <p:spPr>
          <a:xfrm>
            <a:off x="1838960" y="3591612"/>
            <a:ext cx="1535836" cy="155271"/>
          </a:xfrm>
          <a:prstGeom prst="rect">
            <a:avLst/>
          </a:prstGeom>
          <a:solidFill>
            <a:schemeClr val="accent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C541983-E94D-42D3-BFA8-E76583F0A7C6}"/>
              </a:ext>
            </a:extLst>
          </p:cNvPr>
          <p:cNvSpPr/>
          <p:nvPr/>
        </p:nvSpPr>
        <p:spPr>
          <a:xfrm>
            <a:off x="1838960" y="4305051"/>
            <a:ext cx="1818640" cy="163409"/>
          </a:xfrm>
          <a:prstGeom prst="rect">
            <a:avLst/>
          </a:prstGeom>
          <a:solidFill>
            <a:schemeClr val="accent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FB50A3F-4BD9-436D-93E4-5017CC62FD66}"/>
              </a:ext>
            </a:extLst>
          </p:cNvPr>
          <p:cNvSpPr txBox="1"/>
          <p:nvPr/>
        </p:nvSpPr>
        <p:spPr>
          <a:xfrm>
            <a:off x="4749171" y="3455511"/>
            <a:ext cx="13468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43B0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Compelling concise subject lines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43B0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43B0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A/B testing</a:t>
            </a:r>
          </a:p>
        </p:txBody>
      </p:sp>
      <p:cxnSp>
        <p:nvCxnSpPr>
          <p:cNvPr id="1039" name="Straight Arrow Connector 1038">
            <a:extLst>
              <a:ext uri="{FF2B5EF4-FFF2-40B4-BE49-F238E27FC236}">
                <a16:creationId xmlns:a16="http://schemas.microsoft.com/office/drawing/2014/main" id="{2F697DB4-0060-44BF-B617-B40EDCCDD576}"/>
              </a:ext>
            </a:extLst>
          </p:cNvPr>
          <p:cNvCxnSpPr>
            <a:cxnSpLocks/>
          </p:cNvCxnSpPr>
          <p:nvPr/>
        </p:nvCxnSpPr>
        <p:spPr>
          <a:xfrm flipH="1">
            <a:off x="3931523" y="3824843"/>
            <a:ext cx="940190" cy="0"/>
          </a:xfrm>
          <a:prstGeom prst="straightConnector1">
            <a:avLst/>
          </a:prstGeom>
          <a:ln w="25400">
            <a:solidFill>
              <a:srgbClr val="43B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CF650AA7-B80A-47F0-9965-662C99575A81}"/>
              </a:ext>
            </a:extLst>
          </p:cNvPr>
          <p:cNvCxnSpPr/>
          <p:nvPr/>
        </p:nvCxnSpPr>
        <p:spPr>
          <a:xfrm>
            <a:off x="7682845" y="3310208"/>
            <a:ext cx="347849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Left Brace 1043">
            <a:extLst>
              <a:ext uri="{FF2B5EF4-FFF2-40B4-BE49-F238E27FC236}">
                <a16:creationId xmlns:a16="http://schemas.microsoft.com/office/drawing/2014/main" id="{6B6CC5F6-BA63-4E10-9746-443A7DB3DE5B}"/>
              </a:ext>
            </a:extLst>
          </p:cNvPr>
          <p:cNvSpPr/>
          <p:nvPr/>
        </p:nvSpPr>
        <p:spPr>
          <a:xfrm>
            <a:off x="7567759" y="3877937"/>
            <a:ext cx="307661" cy="68038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5" name="Left Brace 1044">
            <a:extLst>
              <a:ext uri="{FF2B5EF4-FFF2-40B4-BE49-F238E27FC236}">
                <a16:creationId xmlns:a16="http://schemas.microsoft.com/office/drawing/2014/main" id="{CA67AEE8-5F01-4A98-9A5C-9F9CC977BA48}"/>
              </a:ext>
            </a:extLst>
          </p:cNvPr>
          <p:cNvSpPr/>
          <p:nvPr/>
        </p:nvSpPr>
        <p:spPr>
          <a:xfrm>
            <a:off x="7596891" y="2267129"/>
            <a:ext cx="321013" cy="1043079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8CAF47DC-1FC8-40A1-A178-5A85132B119A}"/>
              </a:ext>
            </a:extLst>
          </p:cNvPr>
          <p:cNvSpPr txBox="1"/>
          <p:nvPr/>
        </p:nvSpPr>
        <p:spPr>
          <a:xfrm>
            <a:off x="5502243" y="2492792"/>
            <a:ext cx="225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Main message/headline and CTA above the fold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4C4C17-0A34-4232-92A0-88323F2A9E9A}"/>
              </a:ext>
            </a:extLst>
          </p:cNvPr>
          <p:cNvSpPr txBox="1"/>
          <p:nvPr/>
        </p:nvSpPr>
        <p:spPr>
          <a:xfrm>
            <a:off x="6024842" y="4047176"/>
            <a:ext cx="1491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Concise agenda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E39210-97C2-48C6-B931-E9F07FDE57EA}"/>
              </a:ext>
            </a:extLst>
          </p:cNvPr>
          <p:cNvSpPr txBox="1"/>
          <p:nvPr/>
        </p:nvSpPr>
        <p:spPr>
          <a:xfrm>
            <a:off x="4798803" y="4902476"/>
            <a:ext cx="2916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Clear CTA, avoid using hyperlinks and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urls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text as these can be challenging on smaller screens</a:t>
            </a:r>
          </a:p>
        </p:txBody>
      </p:sp>
      <p:cxnSp>
        <p:nvCxnSpPr>
          <p:cNvPr id="1048" name="Straight Arrow Connector 1047">
            <a:extLst>
              <a:ext uri="{FF2B5EF4-FFF2-40B4-BE49-F238E27FC236}">
                <a16:creationId xmlns:a16="http://schemas.microsoft.com/office/drawing/2014/main" id="{8F5B6384-A484-42DC-9A5D-EE6DDA985689}"/>
              </a:ext>
            </a:extLst>
          </p:cNvPr>
          <p:cNvCxnSpPr>
            <a:cxnSpLocks/>
            <a:stCxn id="58" idx="3"/>
          </p:cNvCxnSpPr>
          <p:nvPr/>
        </p:nvCxnSpPr>
        <p:spPr>
          <a:xfrm flipV="1">
            <a:off x="7714856" y="4935898"/>
            <a:ext cx="272216" cy="33591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Right Brace 1048">
            <a:extLst>
              <a:ext uri="{FF2B5EF4-FFF2-40B4-BE49-F238E27FC236}">
                <a16:creationId xmlns:a16="http://schemas.microsoft.com/office/drawing/2014/main" id="{CBF73D04-BE5A-42A1-B884-9A59DB526042}"/>
              </a:ext>
            </a:extLst>
          </p:cNvPr>
          <p:cNvSpPr/>
          <p:nvPr/>
        </p:nvSpPr>
        <p:spPr>
          <a:xfrm>
            <a:off x="10803563" y="3310208"/>
            <a:ext cx="357773" cy="215492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E4328464-E7FC-41E7-8CE3-E4E6E0CDE337}"/>
              </a:ext>
            </a:extLst>
          </p:cNvPr>
          <p:cNvSpPr txBox="1"/>
          <p:nvPr/>
        </p:nvSpPr>
        <p:spPr>
          <a:xfrm>
            <a:off x="11100081" y="3935719"/>
            <a:ext cx="1049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Keep email body simple</a:t>
            </a:r>
          </a:p>
        </p:txBody>
      </p:sp>
    </p:spTree>
    <p:extLst>
      <p:ext uri="{BB962C8B-B14F-4D97-AF65-F5344CB8AC3E}">
        <p14:creationId xmlns:p14="http://schemas.microsoft.com/office/powerpoint/2010/main" val="14481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56A92-F50E-4ED2-8B28-8EB33C2CE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21" y="261717"/>
            <a:ext cx="11338560" cy="547549"/>
          </a:xfrm>
        </p:spPr>
        <p:txBody>
          <a:bodyPr/>
          <a:lstStyle/>
          <a:p>
            <a:r>
              <a:rPr lang="en-US"/>
              <a:t>Outreach best practice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F5527-3877-4E1C-8D8E-CD0E34B23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1D34F4-7FB8-4265-B449-D67AE313E492}"/>
              </a:ext>
            </a:extLst>
          </p:cNvPr>
          <p:cNvGrpSpPr/>
          <p:nvPr/>
        </p:nvGrpSpPr>
        <p:grpSpPr>
          <a:xfrm>
            <a:off x="0" y="1077580"/>
            <a:ext cx="12192000" cy="4773651"/>
            <a:chOff x="0" y="1077580"/>
            <a:chExt cx="12192000" cy="477365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641BF69-B3D7-4B05-B25B-DAF4CF3CF2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720390"/>
              <a:ext cx="12192000" cy="14849"/>
            </a:xfrm>
            <a:prstGeom prst="line">
              <a:avLst/>
            </a:prstGeom>
            <a:ln w="76200" cap="flat">
              <a:solidFill>
                <a:srgbClr val="959CA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156711F-6E81-4492-A37D-41A9B8AB1A67}"/>
                </a:ext>
              </a:extLst>
            </p:cNvPr>
            <p:cNvSpPr txBox="1"/>
            <p:nvPr/>
          </p:nvSpPr>
          <p:spPr>
            <a:xfrm>
              <a:off x="693607" y="3163679"/>
              <a:ext cx="16859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A3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Planning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B441FE7-DC92-4F33-A3A0-CCBA770D3421}"/>
                </a:ext>
              </a:extLst>
            </p:cNvPr>
            <p:cNvSpPr/>
            <p:nvPr/>
          </p:nvSpPr>
          <p:spPr>
            <a:xfrm>
              <a:off x="1397596" y="3592645"/>
              <a:ext cx="274320" cy="274320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F27748-FAE1-49A9-9547-5639284CE516}"/>
                </a:ext>
              </a:extLst>
            </p:cNvPr>
            <p:cNvSpPr txBox="1"/>
            <p:nvPr/>
          </p:nvSpPr>
          <p:spPr>
            <a:xfrm>
              <a:off x="193041" y="4544374"/>
              <a:ext cx="3509671" cy="1306857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Try and plan campaigns in advance</a:t>
              </a:r>
              <a:endPara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Avoid too many in the same week (i.e. no more than 2)</a:t>
              </a:r>
            </a:p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Submit outreach request as soon as possible – you don’t need to have all assets at the time of submission</a:t>
              </a:r>
            </a:p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Content is due 7 days before the send date</a:t>
              </a:r>
            </a:p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 have word versions of the email templates that can be used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F7B825-F08F-4842-A265-868F3F0D4C86}"/>
                </a:ext>
              </a:extLst>
            </p:cNvPr>
            <p:cNvSpPr txBox="1"/>
            <p:nvPr/>
          </p:nvSpPr>
          <p:spPr>
            <a:xfrm>
              <a:off x="4828345" y="2978947"/>
              <a:ext cx="24107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A3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Campaign start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A3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(7-4 days before send)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B2114C1-CBAB-4809-A251-A4C4F58A851B}"/>
                </a:ext>
              </a:extLst>
            </p:cNvPr>
            <p:cNvSpPr/>
            <p:nvPr/>
          </p:nvSpPr>
          <p:spPr>
            <a:xfrm>
              <a:off x="5973512" y="3592645"/>
              <a:ext cx="274320" cy="274320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06F3B6-F036-46A0-B0D3-F816FACC93F5}"/>
                </a:ext>
              </a:extLst>
            </p:cNvPr>
            <p:cNvSpPr txBox="1"/>
            <p:nvPr/>
          </p:nvSpPr>
          <p:spPr>
            <a:xfrm>
              <a:off x="4622801" y="4662511"/>
              <a:ext cx="3312159" cy="118872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Standard SLA is 7 days from receipt of content</a:t>
              </a:r>
            </a:p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SLAs can be found on the MA Toolbox and vary depending on campaign complexity</a:t>
              </a:r>
              <a:endPara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If content is delayed then the outreach may need to be re-scheduled accordingly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2E1A4D-2B27-4508-97C2-861DF392A55C}"/>
                </a:ext>
              </a:extLst>
            </p:cNvPr>
            <p:cNvSpPr txBox="1"/>
            <p:nvPr/>
          </p:nvSpPr>
          <p:spPr>
            <a:xfrm>
              <a:off x="9608947" y="2997257"/>
              <a:ext cx="211430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A3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Post-delivery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A3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(7 days after send)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F20A7CD-167F-4101-ACF5-5C8E8DC3EAE3}"/>
                </a:ext>
              </a:extLst>
            </p:cNvPr>
            <p:cNvSpPr/>
            <p:nvPr/>
          </p:nvSpPr>
          <p:spPr>
            <a:xfrm>
              <a:off x="10551584" y="3592645"/>
              <a:ext cx="274320" cy="274320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6EFCEC-9D43-4695-8486-3E69FFE64C55}"/>
                </a:ext>
              </a:extLst>
            </p:cNvPr>
            <p:cNvSpPr txBox="1"/>
            <p:nvPr/>
          </p:nvSpPr>
          <p:spPr>
            <a:xfrm>
              <a:off x="9730814" y="4662511"/>
              <a:ext cx="2194591" cy="118872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Arial"/>
                  <a:cs typeface="Arial"/>
                </a:rPr>
                <a:t>Results and click-through </a:t>
              </a:r>
              <a:r>
                <a:rPr lang="en-GB" sz="1200">
                  <a:solidFill>
                    <a:srgbClr val="2B3A42"/>
                  </a:solidFill>
                  <a:latin typeface="Arial"/>
                  <a:cs typeface="Arial"/>
                </a:rPr>
                <a:t>visualiser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Arial"/>
                  <a:cs typeface="Arial"/>
                </a:rPr>
                <a:t> will be sent 1 week after send date</a:t>
              </a:r>
              <a:endPara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182880" indent="-182880" fontAlgn="base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Arial"/>
                  <a:cs typeface="Arial"/>
                </a:rPr>
                <a:t>Campaign results can also be found within Salesforce</a:t>
              </a:r>
              <a:r>
                <a:rPr lang="en-US" sz="1200" b="1">
                  <a:solidFill>
                    <a:srgbClr val="2B3A42"/>
                  </a:solidFill>
                  <a:latin typeface="Arial"/>
                  <a:cs typeface="Arial"/>
                </a:rPr>
                <a:t> </a:t>
              </a:r>
              <a:endParaRPr lang="en-US" sz="1200" b="1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572C7B-78EF-49DE-A602-3B7D2C62B5E5}"/>
                </a:ext>
              </a:extLst>
            </p:cNvPr>
            <p:cNvSpPr txBox="1"/>
            <p:nvPr/>
          </p:nvSpPr>
          <p:spPr>
            <a:xfrm>
              <a:off x="2490130" y="3832030"/>
              <a:ext cx="267184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A3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Campaign request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A3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(at least 7 days before send)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7728DC-E45A-4858-A36E-7EBEBD877D2C}"/>
                </a:ext>
              </a:extLst>
            </p:cNvPr>
            <p:cNvSpPr/>
            <p:nvPr/>
          </p:nvSpPr>
          <p:spPr>
            <a:xfrm>
              <a:off x="3702713" y="3592645"/>
              <a:ext cx="274320" cy="274320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D104ED-FF54-4A8A-96C9-5C7DF47FE35B}"/>
                </a:ext>
              </a:extLst>
            </p:cNvPr>
            <p:cNvSpPr txBox="1"/>
            <p:nvPr/>
          </p:nvSpPr>
          <p:spPr>
            <a:xfrm>
              <a:off x="2210618" y="1077580"/>
              <a:ext cx="3448496" cy="1775479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Provide as much detail within the request including segmentation requirements</a:t>
              </a:r>
            </a:p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When content is supplied it should be final and approved to avoid rounds of amends and should include subject line/preview text and all links</a:t>
              </a:r>
            </a:p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Any data supplied needs to include the mandatory fields – </a:t>
              </a:r>
              <a:r>
                <a:rPr kumimoji="0" lang="en-US" sz="1200" b="1" i="1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first name, last name, title, company, email address and country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35EBEB-A0B8-46DD-B42E-15681368B788}"/>
                </a:ext>
              </a:extLst>
            </p:cNvPr>
            <p:cNvSpPr txBox="1"/>
            <p:nvPr/>
          </p:nvSpPr>
          <p:spPr>
            <a:xfrm>
              <a:off x="7085537" y="3784712"/>
              <a:ext cx="262629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A3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Campaign finalized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A3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(7-1 day before send)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A2536FD-69E8-4A18-B9CF-2D4C1A73B486}"/>
                </a:ext>
              </a:extLst>
            </p:cNvPr>
            <p:cNvSpPr/>
            <p:nvPr/>
          </p:nvSpPr>
          <p:spPr>
            <a:xfrm>
              <a:off x="8287865" y="3592645"/>
              <a:ext cx="274320" cy="274320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3E6C0-6972-4A40-B267-3F5EB59E1C1F}"/>
                </a:ext>
              </a:extLst>
            </p:cNvPr>
            <p:cNvSpPr txBox="1"/>
            <p:nvPr/>
          </p:nvSpPr>
          <p:spPr>
            <a:xfrm>
              <a:off x="7085537" y="1417127"/>
              <a:ext cx="2895835" cy="1472551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Email will be created and a test sent</a:t>
              </a:r>
              <a:endPara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Test should be reviewed and only minor amends (if any) should be required</a:t>
              </a:r>
            </a:p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Segment will be created and confirmed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Once email is approved the campaign will be scheduled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3E93035-F1DC-45EC-9213-3B5ACA6240D2}"/>
                </a:ext>
              </a:extLst>
            </p:cNvPr>
            <p:cNvCxnSpPr>
              <a:cxnSpLocks/>
            </p:cNvCxnSpPr>
            <p:nvPr/>
          </p:nvCxnSpPr>
          <p:spPr>
            <a:xfrm>
              <a:off x="8424002" y="2984784"/>
              <a:ext cx="0" cy="744267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B6568B1-6284-4F8E-86BB-1BE2EE5D7A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3733" y="3729050"/>
              <a:ext cx="0" cy="743249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FF8A13-3B68-4EA9-B003-D81C05EE89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9649" y="3729050"/>
              <a:ext cx="0" cy="743249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8C63AFB-81B8-4DC0-8B8C-3B90AF84B4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7721" y="3729050"/>
              <a:ext cx="0" cy="743249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F8108E7-D664-47BA-8E07-D156E420116E}"/>
                </a:ext>
              </a:extLst>
            </p:cNvPr>
            <p:cNvCxnSpPr>
              <a:cxnSpLocks/>
            </p:cNvCxnSpPr>
            <p:nvPr/>
          </p:nvCxnSpPr>
          <p:spPr>
            <a:xfrm>
              <a:off x="3838850" y="2984784"/>
              <a:ext cx="0" cy="744267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69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_V3.0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2BF2B394-C116-4FD8-8097-904CF1E1A1C7}" vid="{299C8D79-C303-473B-A0C5-5D8409A37A8A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d99252-4236-4875-9705-b79300e2d557">
      <Terms xmlns="http://schemas.microsoft.com/office/infopath/2007/PartnerControls"/>
    </lcf76f155ced4ddcb4097134ff3c332f>
    <TaxCatchAll xmlns="1c9b69b2-596d-4757-b9cd-cd8972304ba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41A8027A94C54E8B871968FAA6C492" ma:contentTypeVersion="16" ma:contentTypeDescription="Create a new document." ma:contentTypeScope="" ma:versionID="462aaf31dcdf522561c146be05b251f4">
  <xsd:schema xmlns:xsd="http://www.w3.org/2001/XMLSchema" xmlns:xs="http://www.w3.org/2001/XMLSchema" xmlns:p="http://schemas.microsoft.com/office/2006/metadata/properties" xmlns:ns2="a3d99252-4236-4875-9705-b79300e2d557" xmlns:ns3="1c9b69b2-596d-4757-b9cd-cd8972304baa" targetNamespace="http://schemas.microsoft.com/office/2006/metadata/properties" ma:root="true" ma:fieldsID="9e6ee6a28acd404001292acf7e11d403" ns2:_="" ns3:_="">
    <xsd:import namespace="a3d99252-4236-4875-9705-b79300e2d557"/>
    <xsd:import namespace="1c9b69b2-596d-4757-b9cd-cd8972304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Doc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99252-4236-4875-9705-b79300e2d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DocTags" ma:index="20" nillable="true" ma:displayName="MediaServiceDocTags" ma:hidden="true" ma:internalName="MediaServiceDoc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b69b2-596d-4757-b9cd-cd8972304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67e752f-aa54-418c-a827-14a947def056}" ma:internalName="TaxCatchAll" ma:showField="CatchAllData" ma:web="1c9b69b2-596d-4757-b9cd-cd8972304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4819FA-8A53-4653-ABFC-1478ED469FDC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1c9b69b2-596d-4757-b9cd-cd8972304baa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a3d99252-4236-4875-9705-b79300e2d55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CA6650-5898-401A-A749-4430AFBC14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D7CD63-546F-44D8-80E6-1AF994EE81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d99252-4236-4875-9705-b79300e2d557"/>
    <ds:schemaRef ds:uri="1c9b69b2-596d-4757-b9cd-cd8972304b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IQVIA 2024</Template>
  <TotalTime>15</TotalTime>
  <Words>1638</Words>
  <Application>Microsoft Office PowerPoint</Application>
  <PresentationFormat>Widescreen</PresentationFormat>
  <Paragraphs>214</Paragraphs>
  <Slides>13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Georgia</vt:lpstr>
      <vt:lpstr>System Font Regular</vt:lpstr>
      <vt:lpstr>Wingdings</vt:lpstr>
      <vt:lpstr>IQVIA_V3.0.0</vt:lpstr>
      <vt:lpstr>think-cell Slide</vt:lpstr>
      <vt:lpstr>Marketing Operations</vt:lpstr>
      <vt:lpstr>Agenda</vt:lpstr>
      <vt:lpstr>Marketing Operations Open Office Hours </vt:lpstr>
      <vt:lpstr>Email marketing – general tips</vt:lpstr>
      <vt:lpstr>Subject line best practices</vt:lpstr>
      <vt:lpstr>Subject line styles</vt:lpstr>
      <vt:lpstr>Working with Our Templates</vt:lpstr>
      <vt:lpstr>Tips on Email Content and Layout</vt:lpstr>
      <vt:lpstr>Outreach best practice</vt:lpstr>
      <vt:lpstr>Common metrics and what they tell us</vt:lpstr>
      <vt:lpstr>Common issues with email metrics</vt:lpstr>
      <vt:lpstr>Key Takeaways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Operations</dc:title>
  <dc:creator>Cuff, Phil</dc:creator>
  <cp:lastModifiedBy>Cuff, Phil</cp:lastModifiedBy>
  <cp:revision>1</cp:revision>
  <cp:lastPrinted>2019-08-20T20:33:24Z</cp:lastPrinted>
  <dcterms:created xsi:type="dcterms:W3CDTF">2024-03-26T17:31:53Z</dcterms:created>
  <dcterms:modified xsi:type="dcterms:W3CDTF">2024-03-27T16:11:30Z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0x0101007741A8027A94C54E8B871968FAA6C492</vt:lpwstr>
  </property>
  <property fmtid="{D5CDD505-2E9C-101B-9397-08002B2CF9AE}" pid="3" name="MediaServiceImageTags">
    <vt:lpwstr/>
  </property>
</Properties>
</file>